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8" r:id="rId3"/>
    <p:sldId id="259" r:id="rId4"/>
    <p:sldId id="257" r:id="rId5"/>
    <p:sldId id="260" r:id="rId6"/>
    <p:sldId id="262" r:id="rId7"/>
    <p:sldId id="271" r:id="rId8"/>
    <p:sldId id="272" r:id="rId9"/>
    <p:sldId id="263" r:id="rId10"/>
    <p:sldId id="264" r:id="rId11"/>
    <p:sldId id="273" r:id="rId12"/>
  </p:sldIdLst>
  <p:sldSz cx="7772400" cy="10058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2B52"/>
    <a:srgbClr val="1C69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5" autoAdjust="0"/>
    <p:restoredTop sz="79136" autoAdjust="0"/>
  </p:normalViewPr>
  <p:slideViewPr>
    <p:cSldViewPr snapToGrid="0">
      <p:cViewPr>
        <p:scale>
          <a:sx n="40" d="100"/>
          <a:sy n="40" d="100"/>
        </p:scale>
        <p:origin x="2270" y="26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0CFD443-7D68-4A72-8123-07FC16363D4E}" type="datetimeFigureOut">
              <a:rPr lang="en-US" smtClean="0"/>
              <a:t>7/20/2017</a:t>
            </a:fld>
            <a:endParaRPr lang="en-US"/>
          </a:p>
        </p:txBody>
      </p:sp>
      <p:sp>
        <p:nvSpPr>
          <p:cNvPr id="4" name="Slide Image Placeholder 3"/>
          <p:cNvSpPr>
            <a:spLocks noGrp="1" noRot="1" noChangeAspect="1"/>
          </p:cNvSpPr>
          <p:nvPr>
            <p:ph type="sldImg" idx="2"/>
          </p:nvPr>
        </p:nvSpPr>
        <p:spPr>
          <a:xfrm>
            <a:off x="2297113" y="1163638"/>
            <a:ext cx="242887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4761870-B56B-4FBA-BE95-A99AAB84169C}" type="slidenum">
              <a:rPr lang="en-US" smtClean="0"/>
              <a:t>‹#›</a:t>
            </a:fld>
            <a:endParaRPr lang="en-US"/>
          </a:p>
        </p:txBody>
      </p:sp>
    </p:spTree>
    <p:extLst>
      <p:ext uri="{BB962C8B-B14F-4D97-AF65-F5344CB8AC3E}">
        <p14:creationId xmlns:p14="http://schemas.microsoft.com/office/powerpoint/2010/main" val="3778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co.uconn.edu/"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teco.uconn.edu/"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teco.uconn.edu/"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cteco.uconn.edu/"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teco.uconn.edu/"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cteco.uconn.edu/"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teco.uconn.edu/"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the title</a:t>
            </a:r>
            <a:r>
              <a:rPr lang="en-US" baseline="0" dirty="0" smtClean="0"/>
              <a:t> and author</a:t>
            </a:r>
          </a:p>
          <a:p>
            <a:r>
              <a:rPr lang="en-US" baseline="0" dirty="0" smtClean="0"/>
              <a:t>Add a picture if you have one</a:t>
            </a:r>
            <a:endParaRPr lang="en-US" dirty="0"/>
          </a:p>
        </p:txBody>
      </p:sp>
      <p:sp>
        <p:nvSpPr>
          <p:cNvPr id="4" name="Slide Number Placeholder 3"/>
          <p:cNvSpPr>
            <a:spLocks noGrp="1"/>
          </p:cNvSpPr>
          <p:nvPr>
            <p:ph type="sldNum" sz="quarter" idx="10"/>
          </p:nvPr>
        </p:nvSpPr>
        <p:spPr/>
        <p:txBody>
          <a:bodyPr/>
          <a:lstStyle/>
          <a:p>
            <a:fld id="{04761870-B56B-4FBA-BE95-A99AAB84169C}" type="slidenum">
              <a:rPr lang="en-US" smtClean="0"/>
              <a:t>1</a:t>
            </a:fld>
            <a:endParaRPr lang="en-US"/>
          </a:p>
        </p:txBody>
      </p:sp>
    </p:spTree>
    <p:extLst>
      <p:ext uri="{BB962C8B-B14F-4D97-AF65-F5344CB8AC3E}">
        <p14:creationId xmlns:p14="http://schemas.microsoft.com/office/powerpoint/2010/main" val="471380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Return to the </a:t>
            </a:r>
            <a:r>
              <a:rPr lang="en-US" b="1" dirty="0" smtClean="0"/>
              <a:t>Advanced </a:t>
            </a:r>
            <a:r>
              <a:rPr lang="en-US" b="1" dirty="0"/>
              <a:t>Map Viewer</a:t>
            </a:r>
            <a:r>
              <a:rPr lang="en-US" dirty="0"/>
              <a:t> </a:t>
            </a:r>
            <a:r>
              <a:rPr lang="en-US" dirty="0" smtClean="0"/>
              <a:t>and</a:t>
            </a:r>
            <a:r>
              <a:rPr lang="en-US" baseline="0" dirty="0" smtClean="0"/>
              <a:t> uncheck the layers you had turned on under the Bioscience group. </a:t>
            </a:r>
            <a:endParaRPr lang="en-US" dirty="0"/>
          </a:p>
          <a:p>
            <a:pPr lvl="0"/>
            <a:r>
              <a:rPr lang="en-US" dirty="0" smtClean="0"/>
              <a:t>Expand </a:t>
            </a:r>
            <a:r>
              <a:rPr lang="en-US" dirty="0"/>
              <a:t>the + next to </a:t>
            </a:r>
            <a:r>
              <a:rPr lang="en-US" b="1" dirty="0"/>
              <a:t>Watersheds</a:t>
            </a:r>
            <a:r>
              <a:rPr lang="en-US" dirty="0"/>
              <a:t> and click on </a:t>
            </a:r>
          </a:p>
          <a:p>
            <a:pPr lvl="1"/>
            <a:r>
              <a:rPr lang="en-US" b="1" dirty="0"/>
              <a:t>DEEP Regional Basins</a:t>
            </a:r>
            <a:r>
              <a:rPr lang="en-US" dirty="0"/>
              <a:t>, </a:t>
            </a:r>
          </a:p>
          <a:p>
            <a:pPr lvl="1"/>
            <a:r>
              <a:rPr lang="en-US" b="1" dirty="0"/>
              <a:t>DEEP </a:t>
            </a:r>
            <a:r>
              <a:rPr lang="en-US" b="1" dirty="0" err="1"/>
              <a:t>Subregional</a:t>
            </a:r>
            <a:r>
              <a:rPr lang="en-US" b="1" dirty="0"/>
              <a:t> Basins</a:t>
            </a:r>
            <a:r>
              <a:rPr lang="en-US" dirty="0"/>
              <a:t> and </a:t>
            </a:r>
          </a:p>
          <a:p>
            <a:pPr lvl="1"/>
            <a:r>
              <a:rPr lang="en-US" b="1" dirty="0"/>
              <a:t>DEEP Local Basins</a:t>
            </a:r>
            <a:r>
              <a:rPr lang="en-US" dirty="0"/>
              <a:t>.</a:t>
            </a:r>
          </a:p>
          <a:p>
            <a:pPr lvl="0"/>
            <a:r>
              <a:rPr lang="en-US" dirty="0"/>
              <a:t>Expand the + next to </a:t>
            </a:r>
            <a:r>
              <a:rPr lang="en-US" b="1" dirty="0"/>
              <a:t>Water Resources</a:t>
            </a:r>
            <a:r>
              <a:rPr lang="en-US" dirty="0"/>
              <a:t> and click on </a:t>
            </a:r>
            <a:endParaRPr lang="en-US" dirty="0" smtClean="0"/>
          </a:p>
          <a:p>
            <a:pPr lvl="0"/>
            <a:r>
              <a:rPr lang="en-US" b="1" baseline="0" dirty="0" smtClean="0"/>
              <a:t>            </a:t>
            </a:r>
            <a:r>
              <a:rPr lang="en-US" b="1" dirty="0" smtClean="0"/>
              <a:t>Hydrography</a:t>
            </a:r>
            <a:r>
              <a:rPr lang="en-US" b="0" baseline="0" dirty="0" smtClean="0"/>
              <a:t> and </a:t>
            </a:r>
          </a:p>
          <a:p>
            <a:pPr lvl="0"/>
            <a:r>
              <a:rPr lang="en-US" b="0" baseline="0" dirty="0" smtClean="0"/>
              <a:t>            </a:t>
            </a:r>
            <a:r>
              <a:rPr lang="en-US" b="1" baseline="0" dirty="0" smtClean="0"/>
              <a:t>Wellhead Protection Areas</a:t>
            </a:r>
            <a:r>
              <a:rPr lang="en-US" b="0" baseline="0" dirty="0" smtClean="0"/>
              <a:t>.</a:t>
            </a:r>
          </a:p>
          <a:p>
            <a:pPr lvl="0"/>
            <a:r>
              <a:rPr lang="en-US" dirty="0" smtClean="0"/>
              <a:t>Change </a:t>
            </a:r>
            <a:r>
              <a:rPr lang="en-US" dirty="0"/>
              <a:t>the </a:t>
            </a:r>
            <a:r>
              <a:rPr lang="en-US" b="1" dirty="0" err="1"/>
              <a:t>Basemap</a:t>
            </a:r>
            <a:r>
              <a:rPr lang="en-US" dirty="0"/>
              <a:t> back to </a:t>
            </a:r>
            <a:r>
              <a:rPr lang="en-US" b="1" dirty="0" err="1"/>
              <a:t>Hillshade</a:t>
            </a:r>
            <a:r>
              <a:rPr lang="en-US" dirty="0"/>
              <a:t>. </a:t>
            </a:r>
          </a:p>
          <a:p>
            <a:pPr lvl="0"/>
            <a:r>
              <a:rPr lang="en-US" dirty="0"/>
              <a:t>Take a snip, copy and paste on the slide Water Resources. Resize or crop if necessary.</a:t>
            </a:r>
          </a:p>
          <a:p>
            <a:endParaRPr lang="en-US" dirty="0"/>
          </a:p>
        </p:txBody>
      </p:sp>
      <p:sp>
        <p:nvSpPr>
          <p:cNvPr id="4" name="Slide Number Placeholder 3"/>
          <p:cNvSpPr>
            <a:spLocks noGrp="1"/>
          </p:cNvSpPr>
          <p:nvPr>
            <p:ph type="sldNum" sz="quarter" idx="10"/>
          </p:nvPr>
        </p:nvSpPr>
        <p:spPr/>
        <p:txBody>
          <a:bodyPr/>
          <a:lstStyle/>
          <a:p>
            <a:fld id="{04761870-B56B-4FBA-BE95-A99AAB84169C}" type="slidenum">
              <a:rPr lang="en-US" smtClean="0"/>
              <a:t>10</a:t>
            </a:fld>
            <a:endParaRPr lang="en-US"/>
          </a:p>
        </p:txBody>
      </p:sp>
    </p:spTree>
    <p:extLst>
      <p:ext uri="{BB962C8B-B14F-4D97-AF65-F5344CB8AC3E}">
        <p14:creationId xmlns:p14="http://schemas.microsoft.com/office/powerpoint/2010/main" val="1028366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Return to the </a:t>
            </a:r>
            <a:r>
              <a:rPr lang="en-US" b="1" dirty="0" smtClean="0"/>
              <a:t>Advanced </a:t>
            </a:r>
            <a:r>
              <a:rPr lang="en-US" b="1" dirty="0"/>
              <a:t>Map Viewer</a:t>
            </a:r>
            <a:r>
              <a:rPr lang="en-US" dirty="0"/>
              <a:t> </a:t>
            </a:r>
            <a:r>
              <a:rPr lang="en-US" dirty="0" smtClean="0"/>
              <a:t>and</a:t>
            </a:r>
            <a:r>
              <a:rPr lang="en-US" baseline="0" dirty="0" smtClean="0"/>
              <a:t> uncheck the layers you had turned on under the </a:t>
            </a:r>
            <a:r>
              <a:rPr lang="en-US" b="1" baseline="0" dirty="0" smtClean="0"/>
              <a:t>Water Resources </a:t>
            </a:r>
            <a:r>
              <a:rPr lang="en-US" baseline="0" dirty="0" smtClean="0"/>
              <a:t>and </a:t>
            </a:r>
            <a:r>
              <a:rPr lang="en-US" b="1" baseline="0" dirty="0" smtClean="0"/>
              <a:t>Watersheds</a:t>
            </a:r>
            <a:r>
              <a:rPr lang="en-US" baseline="0" dirty="0" smtClean="0"/>
              <a:t> group. </a:t>
            </a:r>
            <a:endParaRPr lang="en-US" dirty="0"/>
          </a:p>
          <a:p>
            <a:pPr lvl="0"/>
            <a:r>
              <a:rPr lang="en-US" dirty="0" smtClean="0"/>
              <a:t>Expand </a:t>
            </a:r>
            <a:r>
              <a:rPr lang="en-US" dirty="0"/>
              <a:t>the + next to </a:t>
            </a:r>
            <a:r>
              <a:rPr lang="en-US" b="1" dirty="0" smtClean="0"/>
              <a:t>Water</a:t>
            </a:r>
            <a:r>
              <a:rPr lang="en-US" b="1" baseline="0" dirty="0" smtClean="0"/>
              <a:t> Quality</a:t>
            </a:r>
            <a:r>
              <a:rPr lang="en-US" dirty="0" smtClean="0"/>
              <a:t> </a:t>
            </a:r>
            <a:r>
              <a:rPr lang="en-US" dirty="0"/>
              <a:t>and click on </a:t>
            </a:r>
          </a:p>
          <a:p>
            <a:pPr lvl="1"/>
            <a:r>
              <a:rPr lang="en-US" b="1" dirty="0" smtClean="0"/>
              <a:t>Surface Water Quality</a:t>
            </a:r>
            <a:r>
              <a:rPr lang="en-US" b="1" baseline="0" dirty="0" smtClean="0"/>
              <a:t> </a:t>
            </a:r>
            <a:r>
              <a:rPr lang="en-US" b="0" baseline="0" dirty="0" smtClean="0"/>
              <a:t>and</a:t>
            </a:r>
          </a:p>
          <a:p>
            <a:pPr lvl="1"/>
            <a:r>
              <a:rPr lang="en-US" b="1" baseline="0" dirty="0" smtClean="0"/>
              <a:t>Ground Water Quality</a:t>
            </a:r>
            <a:endParaRPr lang="en-US" dirty="0"/>
          </a:p>
          <a:p>
            <a:pPr lvl="0"/>
            <a:r>
              <a:rPr lang="en-US" dirty="0" smtClean="0"/>
              <a:t>Change </a:t>
            </a:r>
            <a:r>
              <a:rPr lang="en-US" dirty="0"/>
              <a:t>the </a:t>
            </a:r>
            <a:r>
              <a:rPr lang="en-US" b="1" dirty="0" err="1"/>
              <a:t>Basemap</a:t>
            </a:r>
            <a:r>
              <a:rPr lang="en-US" dirty="0"/>
              <a:t> back to </a:t>
            </a:r>
            <a:r>
              <a:rPr lang="en-US" b="1" dirty="0" err="1"/>
              <a:t>Hillshade</a:t>
            </a:r>
            <a:r>
              <a:rPr lang="en-US" dirty="0"/>
              <a:t>. </a:t>
            </a:r>
          </a:p>
          <a:p>
            <a:pPr lvl="0"/>
            <a:r>
              <a:rPr lang="en-US" dirty="0"/>
              <a:t>Take a snip, copy and paste on the slide Water </a:t>
            </a:r>
            <a:r>
              <a:rPr lang="en-US" dirty="0" smtClean="0"/>
              <a:t>Quality. </a:t>
            </a:r>
            <a:r>
              <a:rPr lang="en-US" dirty="0"/>
              <a:t>Resize or crop if necessary.</a:t>
            </a:r>
          </a:p>
          <a:p>
            <a:endParaRPr lang="en-US" dirty="0"/>
          </a:p>
        </p:txBody>
      </p:sp>
      <p:sp>
        <p:nvSpPr>
          <p:cNvPr id="4" name="Slide Number Placeholder 3"/>
          <p:cNvSpPr>
            <a:spLocks noGrp="1"/>
          </p:cNvSpPr>
          <p:nvPr>
            <p:ph type="sldNum" sz="quarter" idx="10"/>
          </p:nvPr>
        </p:nvSpPr>
        <p:spPr/>
        <p:txBody>
          <a:bodyPr/>
          <a:lstStyle/>
          <a:p>
            <a:fld id="{04761870-B56B-4FBA-BE95-A99AAB84169C}" type="slidenum">
              <a:rPr lang="en-US" smtClean="0"/>
              <a:t>11</a:t>
            </a:fld>
            <a:endParaRPr lang="en-US"/>
          </a:p>
        </p:txBody>
      </p:sp>
    </p:spTree>
    <p:extLst>
      <p:ext uri="{BB962C8B-B14F-4D97-AF65-F5344CB8AC3E}">
        <p14:creationId xmlns:p14="http://schemas.microsoft.com/office/powerpoint/2010/main" val="2422144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 the star to your location</a:t>
            </a:r>
          </a:p>
          <a:p>
            <a:endParaRPr lang="en-US" dirty="0"/>
          </a:p>
        </p:txBody>
      </p:sp>
      <p:sp>
        <p:nvSpPr>
          <p:cNvPr id="4" name="Slide Number Placeholder 3"/>
          <p:cNvSpPr>
            <a:spLocks noGrp="1"/>
          </p:cNvSpPr>
          <p:nvPr>
            <p:ph type="sldNum" sz="quarter" idx="10"/>
          </p:nvPr>
        </p:nvSpPr>
        <p:spPr/>
        <p:txBody>
          <a:bodyPr/>
          <a:lstStyle/>
          <a:p>
            <a:fld id="{04761870-B56B-4FBA-BE95-A99AAB84169C}" type="slidenum">
              <a:rPr lang="en-US" smtClean="0"/>
              <a:t>2</a:t>
            </a:fld>
            <a:endParaRPr lang="en-US"/>
          </a:p>
        </p:txBody>
      </p:sp>
    </p:spTree>
    <p:extLst>
      <p:ext uri="{BB962C8B-B14F-4D97-AF65-F5344CB8AC3E}">
        <p14:creationId xmlns:p14="http://schemas.microsoft.com/office/powerpoint/2010/main" val="2092440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Go to the CT ECO website </a:t>
            </a:r>
            <a:r>
              <a:rPr lang="en-US" u="sng" dirty="0" smtClean="0">
                <a:hlinkClick r:id="rId3"/>
              </a:rPr>
              <a:t>http://cteco.uconn.edu</a:t>
            </a:r>
            <a:endParaRPr lang="en-US" dirty="0" smtClean="0"/>
          </a:p>
          <a:p>
            <a:pPr lvl="0"/>
            <a:r>
              <a:rPr lang="en-US" dirty="0" smtClean="0"/>
              <a:t>Find </a:t>
            </a:r>
            <a:r>
              <a:rPr lang="en-US" b="1" dirty="0" smtClean="0"/>
              <a:t>Map Viewers</a:t>
            </a:r>
            <a:r>
              <a:rPr lang="en-US" dirty="0" smtClean="0"/>
              <a:t>.</a:t>
            </a:r>
          </a:p>
          <a:p>
            <a:pPr lvl="0"/>
            <a:r>
              <a:rPr lang="en-US" dirty="0" smtClean="0"/>
              <a:t>Find </a:t>
            </a:r>
            <a:r>
              <a:rPr lang="en-US" b="1" dirty="0" smtClean="0"/>
              <a:t>CT ECO Aerial Imagery Viewer </a:t>
            </a:r>
            <a:r>
              <a:rPr lang="en-US" dirty="0" smtClean="0"/>
              <a:t>and click </a:t>
            </a:r>
            <a:r>
              <a:rPr lang="en-US" b="1" dirty="0" smtClean="0"/>
              <a:t>Go to Viewer</a:t>
            </a:r>
            <a:r>
              <a:rPr lang="en-US" dirty="0" smtClean="0"/>
              <a:t>.</a:t>
            </a:r>
          </a:p>
          <a:p>
            <a:pPr lvl="0"/>
            <a:r>
              <a:rPr lang="en-US" dirty="0" smtClean="0"/>
              <a:t>Click </a:t>
            </a:r>
            <a:r>
              <a:rPr lang="en-US" dirty="0"/>
              <a:t>on the </a:t>
            </a:r>
            <a:r>
              <a:rPr lang="en-US" b="1" dirty="0"/>
              <a:t>Layers</a:t>
            </a:r>
            <a:r>
              <a:rPr lang="en-US" dirty="0"/>
              <a:t> button in the upper right-hand corner to see all of the available layers.  </a:t>
            </a:r>
          </a:p>
          <a:p>
            <a:pPr lvl="0"/>
            <a:r>
              <a:rPr lang="en-US" dirty="0"/>
              <a:t>Click on the </a:t>
            </a:r>
            <a:r>
              <a:rPr lang="en-US" b="1" dirty="0"/>
              <a:t>2016 Color Spring 3inch</a:t>
            </a:r>
            <a:r>
              <a:rPr lang="en-US" dirty="0"/>
              <a:t> and UNCHECK any layers above it.  </a:t>
            </a:r>
          </a:p>
          <a:p>
            <a:r>
              <a:rPr lang="en-US" dirty="0"/>
              <a:t>Take a snip, copy and paste on the slide 2016 Spring Aerial Imagery. Resize or crop if necessary.</a:t>
            </a:r>
          </a:p>
        </p:txBody>
      </p:sp>
      <p:sp>
        <p:nvSpPr>
          <p:cNvPr id="4" name="Slide Number Placeholder 3"/>
          <p:cNvSpPr>
            <a:spLocks noGrp="1"/>
          </p:cNvSpPr>
          <p:nvPr>
            <p:ph type="sldNum" sz="quarter" idx="10"/>
          </p:nvPr>
        </p:nvSpPr>
        <p:spPr/>
        <p:txBody>
          <a:bodyPr/>
          <a:lstStyle/>
          <a:p>
            <a:fld id="{04761870-B56B-4FBA-BE95-A99AAB84169C}" type="slidenum">
              <a:rPr lang="en-US" smtClean="0"/>
              <a:t>3</a:t>
            </a:fld>
            <a:endParaRPr lang="en-US"/>
          </a:p>
        </p:txBody>
      </p:sp>
    </p:spTree>
    <p:extLst>
      <p:ext uri="{BB962C8B-B14F-4D97-AF65-F5344CB8AC3E}">
        <p14:creationId xmlns:p14="http://schemas.microsoft.com/office/powerpoint/2010/main" val="4268693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Return </a:t>
            </a:r>
            <a:r>
              <a:rPr lang="en-US" dirty="0"/>
              <a:t>to the CT ECO website </a:t>
            </a:r>
            <a:r>
              <a:rPr lang="en-US" u="sng" dirty="0">
                <a:hlinkClick r:id="rId3"/>
              </a:rPr>
              <a:t>http://cteco.uconn.edu</a:t>
            </a:r>
            <a:endParaRPr lang="en-US" dirty="0"/>
          </a:p>
          <a:p>
            <a:pPr lvl="0"/>
            <a:r>
              <a:rPr lang="en-US" dirty="0"/>
              <a:t>Find </a:t>
            </a:r>
            <a:r>
              <a:rPr lang="en-US" b="1" dirty="0"/>
              <a:t>Map Viewers</a:t>
            </a:r>
            <a:r>
              <a:rPr lang="en-US" dirty="0"/>
              <a:t>.</a:t>
            </a:r>
          </a:p>
          <a:p>
            <a:pPr lvl="0"/>
            <a:r>
              <a:rPr lang="en-US" dirty="0"/>
              <a:t>Find </a:t>
            </a:r>
            <a:r>
              <a:rPr lang="en-US" b="1" dirty="0"/>
              <a:t>Elevation (Lidar) Viewer</a:t>
            </a:r>
            <a:r>
              <a:rPr lang="en-US" dirty="0"/>
              <a:t> and click </a:t>
            </a:r>
            <a:r>
              <a:rPr lang="en-US" b="1" dirty="0"/>
              <a:t>Go to Viewer</a:t>
            </a:r>
            <a:r>
              <a:rPr lang="en-US" dirty="0"/>
              <a:t>.</a:t>
            </a:r>
          </a:p>
          <a:p>
            <a:pPr lvl="0"/>
            <a:r>
              <a:rPr lang="en-US" dirty="0"/>
              <a:t>Zoom to your location.</a:t>
            </a:r>
          </a:p>
          <a:p>
            <a:pPr lvl="0"/>
            <a:r>
              <a:rPr lang="en-US" dirty="0"/>
              <a:t>Take a snip, copy and paste on the slide </a:t>
            </a:r>
            <a:r>
              <a:rPr lang="en-US" dirty="0" err="1"/>
              <a:t>Hillshade</a:t>
            </a:r>
            <a:r>
              <a:rPr lang="en-US" dirty="0"/>
              <a:t>. Resize or crop if necessary.</a:t>
            </a:r>
          </a:p>
          <a:p>
            <a:endParaRPr lang="en-US" dirty="0"/>
          </a:p>
        </p:txBody>
      </p:sp>
      <p:sp>
        <p:nvSpPr>
          <p:cNvPr id="4" name="Slide Number Placeholder 3"/>
          <p:cNvSpPr>
            <a:spLocks noGrp="1"/>
          </p:cNvSpPr>
          <p:nvPr>
            <p:ph type="sldNum" sz="quarter" idx="10"/>
          </p:nvPr>
        </p:nvSpPr>
        <p:spPr/>
        <p:txBody>
          <a:bodyPr/>
          <a:lstStyle/>
          <a:p>
            <a:fld id="{04761870-B56B-4FBA-BE95-A99AAB84169C}" type="slidenum">
              <a:rPr lang="en-US" smtClean="0"/>
              <a:t>4</a:t>
            </a:fld>
            <a:endParaRPr lang="en-US"/>
          </a:p>
        </p:txBody>
      </p:sp>
    </p:spTree>
    <p:extLst>
      <p:ext uri="{BB962C8B-B14F-4D97-AF65-F5344CB8AC3E}">
        <p14:creationId xmlns:p14="http://schemas.microsoft.com/office/powerpoint/2010/main" val="3318181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 to the CT ECO website </a:t>
            </a:r>
            <a:r>
              <a:rPr lang="en-US" u="sng" dirty="0">
                <a:hlinkClick r:id="rId3"/>
              </a:rPr>
              <a:t>http://cteco.uconn.edu</a:t>
            </a:r>
            <a:r>
              <a:rPr lang="en-US" dirty="0"/>
              <a:t>.</a:t>
            </a:r>
          </a:p>
          <a:p>
            <a:pPr lvl="0"/>
            <a:r>
              <a:rPr lang="en-US" dirty="0"/>
              <a:t>Find </a:t>
            </a:r>
            <a:r>
              <a:rPr lang="en-US" b="1" dirty="0"/>
              <a:t>Map Viewers</a:t>
            </a:r>
            <a:r>
              <a:rPr lang="en-US" dirty="0"/>
              <a:t>.</a:t>
            </a:r>
          </a:p>
          <a:p>
            <a:pPr lvl="0"/>
            <a:r>
              <a:rPr lang="en-US" dirty="0"/>
              <a:t>Find </a:t>
            </a:r>
            <a:r>
              <a:rPr lang="en-US" b="1" dirty="0" smtClean="0"/>
              <a:t>Simple Viewer</a:t>
            </a:r>
            <a:r>
              <a:rPr lang="en-US" dirty="0" smtClean="0"/>
              <a:t> </a:t>
            </a:r>
            <a:r>
              <a:rPr lang="en-US" dirty="0"/>
              <a:t>and click </a:t>
            </a:r>
            <a:r>
              <a:rPr lang="en-US" b="1" dirty="0"/>
              <a:t>Go to Viewer</a:t>
            </a:r>
            <a:r>
              <a:rPr lang="en-US" dirty="0"/>
              <a:t>.</a:t>
            </a:r>
          </a:p>
          <a:p>
            <a:pPr lvl="0"/>
            <a:r>
              <a:rPr lang="en-US" dirty="0"/>
              <a:t>Zoom to your location.</a:t>
            </a:r>
          </a:p>
          <a:p>
            <a:r>
              <a:rPr lang="en-US" dirty="0"/>
              <a:t>Take a snip, copy and paste on the slide </a:t>
            </a:r>
            <a:r>
              <a:rPr lang="en-US" dirty="0" smtClean="0"/>
              <a:t>the default</a:t>
            </a:r>
            <a:r>
              <a:rPr lang="en-US" baseline="0" dirty="0" smtClean="0"/>
              <a:t> Towns layer</a:t>
            </a:r>
            <a:r>
              <a:rPr lang="en-US" dirty="0" smtClean="0"/>
              <a:t>. </a:t>
            </a:r>
            <a:r>
              <a:rPr lang="en-US" dirty="0"/>
              <a:t>Resize or crop if necessary.</a:t>
            </a:r>
          </a:p>
        </p:txBody>
      </p:sp>
      <p:sp>
        <p:nvSpPr>
          <p:cNvPr id="4" name="Slide Number Placeholder 3"/>
          <p:cNvSpPr>
            <a:spLocks noGrp="1"/>
          </p:cNvSpPr>
          <p:nvPr>
            <p:ph type="sldNum" sz="quarter" idx="10"/>
          </p:nvPr>
        </p:nvSpPr>
        <p:spPr/>
        <p:txBody>
          <a:bodyPr/>
          <a:lstStyle/>
          <a:p>
            <a:fld id="{04761870-B56B-4FBA-BE95-A99AAB84169C}" type="slidenum">
              <a:rPr lang="en-US" smtClean="0"/>
              <a:t>5</a:t>
            </a:fld>
            <a:endParaRPr lang="en-US"/>
          </a:p>
        </p:txBody>
      </p:sp>
    </p:spTree>
    <p:extLst>
      <p:ext uri="{BB962C8B-B14F-4D97-AF65-F5344CB8AC3E}">
        <p14:creationId xmlns:p14="http://schemas.microsoft.com/office/powerpoint/2010/main" val="34461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 to the CT ECO website </a:t>
            </a:r>
            <a:r>
              <a:rPr lang="en-US" u="sng" dirty="0">
                <a:hlinkClick r:id="rId3"/>
              </a:rPr>
              <a:t>http://cteco.uconn.edu</a:t>
            </a:r>
            <a:endParaRPr lang="en-US" dirty="0"/>
          </a:p>
          <a:p>
            <a:pPr lvl="0"/>
            <a:r>
              <a:rPr lang="en-US" dirty="0"/>
              <a:t>Find </a:t>
            </a:r>
            <a:r>
              <a:rPr lang="en-US" b="1" dirty="0"/>
              <a:t>Map Viewers</a:t>
            </a:r>
            <a:r>
              <a:rPr lang="en-US" dirty="0"/>
              <a:t>.</a:t>
            </a:r>
          </a:p>
          <a:p>
            <a:pPr lvl="0"/>
            <a:r>
              <a:rPr lang="en-US" dirty="0"/>
              <a:t>Find the</a:t>
            </a:r>
            <a:r>
              <a:rPr lang="en-US" b="1" dirty="0"/>
              <a:t> Simple Map Viewer</a:t>
            </a:r>
            <a:r>
              <a:rPr lang="en-US" dirty="0"/>
              <a:t> and click </a:t>
            </a:r>
            <a:r>
              <a:rPr lang="en-US" b="1" dirty="0"/>
              <a:t>Go to Viewer</a:t>
            </a:r>
            <a:r>
              <a:rPr lang="en-US" dirty="0"/>
              <a:t>.</a:t>
            </a:r>
          </a:p>
          <a:p>
            <a:pPr lvl="0"/>
            <a:r>
              <a:rPr lang="en-US" dirty="0"/>
              <a:t>Locate the </a:t>
            </a:r>
            <a:r>
              <a:rPr lang="en-US" b="1" dirty="0"/>
              <a:t>Layers tab</a:t>
            </a:r>
            <a:r>
              <a:rPr lang="en-US" dirty="0"/>
              <a:t> in the lower left.  </a:t>
            </a:r>
          </a:p>
          <a:p>
            <a:pPr lvl="0"/>
            <a:r>
              <a:rPr lang="en-US" dirty="0"/>
              <a:t>Zoom to your location.</a:t>
            </a:r>
          </a:p>
          <a:p>
            <a:pPr lvl="0"/>
            <a:r>
              <a:rPr lang="en-US" dirty="0"/>
              <a:t>Click on the radio button next to </a:t>
            </a:r>
            <a:r>
              <a:rPr lang="en-US" b="1" dirty="0"/>
              <a:t>Soils</a:t>
            </a:r>
            <a:r>
              <a:rPr lang="en-US" dirty="0"/>
              <a:t> and then the radio button next to </a:t>
            </a:r>
            <a:r>
              <a:rPr lang="en-US" b="1" dirty="0"/>
              <a:t>Hydric Soils</a:t>
            </a:r>
            <a:r>
              <a:rPr lang="en-US" dirty="0"/>
              <a:t>. </a:t>
            </a:r>
            <a:r>
              <a:rPr lang="en-US" i="1" dirty="0"/>
              <a:t>If a different soils layer is more relevant to your project, such as farmland or flooding, use it. Be sure to update the slide text. </a:t>
            </a:r>
            <a:endParaRPr lang="en-US" dirty="0"/>
          </a:p>
          <a:p>
            <a:pPr lvl="0"/>
            <a:r>
              <a:rPr lang="en-US" dirty="0"/>
              <a:t>Change the </a:t>
            </a:r>
            <a:r>
              <a:rPr lang="en-US" b="1" dirty="0" err="1"/>
              <a:t>Basemap</a:t>
            </a:r>
            <a:r>
              <a:rPr lang="en-US" dirty="0"/>
              <a:t> (lower right of the layer list) to </a:t>
            </a:r>
            <a:r>
              <a:rPr lang="en-US" b="1" dirty="0"/>
              <a:t>Spring Aerial</a:t>
            </a:r>
            <a:r>
              <a:rPr lang="en-US" dirty="0"/>
              <a:t>. </a:t>
            </a:r>
          </a:p>
          <a:p>
            <a:r>
              <a:rPr lang="en-US" dirty="0"/>
              <a:t>Take a snip, copy and paste on the slide Hydric Soils. Resize or crop if necessary.</a:t>
            </a:r>
          </a:p>
        </p:txBody>
      </p:sp>
      <p:sp>
        <p:nvSpPr>
          <p:cNvPr id="4" name="Slide Number Placeholder 3"/>
          <p:cNvSpPr>
            <a:spLocks noGrp="1"/>
          </p:cNvSpPr>
          <p:nvPr>
            <p:ph type="sldNum" sz="quarter" idx="10"/>
          </p:nvPr>
        </p:nvSpPr>
        <p:spPr/>
        <p:txBody>
          <a:bodyPr/>
          <a:lstStyle/>
          <a:p>
            <a:fld id="{04761870-B56B-4FBA-BE95-A99AAB84169C}" type="slidenum">
              <a:rPr lang="en-US" smtClean="0"/>
              <a:t>6</a:t>
            </a:fld>
            <a:endParaRPr lang="en-US"/>
          </a:p>
        </p:txBody>
      </p:sp>
    </p:spTree>
    <p:extLst>
      <p:ext uri="{BB962C8B-B14F-4D97-AF65-F5344CB8AC3E}">
        <p14:creationId xmlns:p14="http://schemas.microsoft.com/office/powerpoint/2010/main" val="266182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 to the CT ECO website </a:t>
            </a:r>
            <a:r>
              <a:rPr lang="en-US" u="sng" dirty="0">
                <a:hlinkClick r:id="rId3"/>
              </a:rPr>
              <a:t>http://cteco.uconn.edu</a:t>
            </a:r>
            <a:endParaRPr lang="en-US" dirty="0"/>
          </a:p>
          <a:p>
            <a:pPr lvl="0"/>
            <a:r>
              <a:rPr lang="en-US" dirty="0"/>
              <a:t>Find </a:t>
            </a:r>
            <a:r>
              <a:rPr lang="en-US" b="1" dirty="0"/>
              <a:t>Map Viewers</a:t>
            </a:r>
            <a:r>
              <a:rPr lang="en-US" dirty="0"/>
              <a:t>.</a:t>
            </a:r>
          </a:p>
          <a:p>
            <a:pPr lvl="0"/>
            <a:r>
              <a:rPr lang="en-US" dirty="0"/>
              <a:t>Find the</a:t>
            </a:r>
            <a:r>
              <a:rPr lang="en-US" b="1" dirty="0"/>
              <a:t> Simple Map Viewer</a:t>
            </a:r>
            <a:r>
              <a:rPr lang="en-US" dirty="0"/>
              <a:t> and click </a:t>
            </a:r>
            <a:r>
              <a:rPr lang="en-US" b="1" dirty="0"/>
              <a:t>Go to Viewer</a:t>
            </a:r>
            <a:r>
              <a:rPr lang="en-US" dirty="0"/>
              <a:t>.</a:t>
            </a:r>
          </a:p>
          <a:p>
            <a:pPr lvl="0"/>
            <a:r>
              <a:rPr lang="en-US" dirty="0"/>
              <a:t>Locate the </a:t>
            </a:r>
            <a:r>
              <a:rPr lang="en-US" b="1" dirty="0"/>
              <a:t>Layers tab</a:t>
            </a:r>
            <a:r>
              <a:rPr lang="en-US" dirty="0"/>
              <a:t> in the lower left.  </a:t>
            </a:r>
          </a:p>
          <a:p>
            <a:pPr lvl="0"/>
            <a:r>
              <a:rPr lang="en-US" dirty="0"/>
              <a:t>Zoom to your location.</a:t>
            </a:r>
          </a:p>
          <a:p>
            <a:pPr lvl="0"/>
            <a:r>
              <a:rPr lang="en-US" dirty="0"/>
              <a:t>Click on the radio button next to </a:t>
            </a:r>
            <a:r>
              <a:rPr lang="en-US" b="1" dirty="0"/>
              <a:t>Soils</a:t>
            </a:r>
            <a:r>
              <a:rPr lang="en-US" dirty="0"/>
              <a:t> and then the radio button next to </a:t>
            </a:r>
            <a:r>
              <a:rPr lang="en-US" b="1" dirty="0" smtClean="0"/>
              <a:t>Farmland </a:t>
            </a:r>
            <a:r>
              <a:rPr lang="en-US" b="1" dirty="0"/>
              <a:t>Soils</a:t>
            </a:r>
            <a:r>
              <a:rPr lang="en-US" dirty="0"/>
              <a:t>. </a:t>
            </a:r>
            <a:r>
              <a:rPr lang="en-US" i="1" dirty="0"/>
              <a:t>If a different soils layer is more relevant to your project, such as farmland or flooding, use it. Be sure to update the slide text. </a:t>
            </a:r>
            <a:endParaRPr lang="en-US" dirty="0"/>
          </a:p>
          <a:p>
            <a:pPr lvl="0"/>
            <a:r>
              <a:rPr lang="en-US" dirty="0"/>
              <a:t>Change the </a:t>
            </a:r>
            <a:r>
              <a:rPr lang="en-US" b="1" dirty="0" err="1"/>
              <a:t>Basemap</a:t>
            </a:r>
            <a:r>
              <a:rPr lang="en-US" dirty="0"/>
              <a:t> (lower right of the layer list) to </a:t>
            </a:r>
            <a:r>
              <a:rPr lang="en-US" b="1" dirty="0"/>
              <a:t>Spring Aerial</a:t>
            </a:r>
            <a:r>
              <a:rPr lang="en-US" dirty="0"/>
              <a:t>. </a:t>
            </a:r>
          </a:p>
          <a:p>
            <a:r>
              <a:rPr lang="en-US" dirty="0"/>
              <a:t>Take a snip, copy and paste on the slide </a:t>
            </a:r>
            <a:r>
              <a:rPr lang="en-US" dirty="0" smtClean="0"/>
              <a:t>Farmland </a:t>
            </a:r>
            <a:r>
              <a:rPr lang="en-US" dirty="0"/>
              <a:t>Soils. Resize or crop if necessary.</a:t>
            </a:r>
          </a:p>
        </p:txBody>
      </p:sp>
      <p:sp>
        <p:nvSpPr>
          <p:cNvPr id="4" name="Slide Number Placeholder 3"/>
          <p:cNvSpPr>
            <a:spLocks noGrp="1"/>
          </p:cNvSpPr>
          <p:nvPr>
            <p:ph type="sldNum" sz="quarter" idx="10"/>
          </p:nvPr>
        </p:nvSpPr>
        <p:spPr/>
        <p:txBody>
          <a:bodyPr/>
          <a:lstStyle/>
          <a:p>
            <a:fld id="{04761870-B56B-4FBA-BE95-A99AAB84169C}" type="slidenum">
              <a:rPr lang="en-US" smtClean="0"/>
              <a:t>7</a:t>
            </a:fld>
            <a:endParaRPr lang="en-US"/>
          </a:p>
        </p:txBody>
      </p:sp>
    </p:spTree>
    <p:extLst>
      <p:ext uri="{BB962C8B-B14F-4D97-AF65-F5344CB8AC3E}">
        <p14:creationId xmlns:p14="http://schemas.microsoft.com/office/powerpoint/2010/main" val="64222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Go to the CT ECO website </a:t>
            </a:r>
            <a:r>
              <a:rPr lang="en-US" u="sng" dirty="0">
                <a:hlinkClick r:id="rId3"/>
              </a:rPr>
              <a:t>http://cteco.uconn.edu</a:t>
            </a:r>
            <a:endParaRPr lang="en-US" dirty="0"/>
          </a:p>
          <a:p>
            <a:pPr lvl="0"/>
            <a:r>
              <a:rPr lang="en-US" dirty="0"/>
              <a:t>Find </a:t>
            </a:r>
            <a:r>
              <a:rPr lang="en-US" b="1" dirty="0"/>
              <a:t>Map Viewers</a:t>
            </a:r>
            <a:r>
              <a:rPr lang="en-US" dirty="0"/>
              <a:t>.</a:t>
            </a:r>
          </a:p>
          <a:p>
            <a:pPr lvl="0"/>
            <a:r>
              <a:rPr lang="en-US" dirty="0"/>
              <a:t>Find the</a:t>
            </a:r>
            <a:r>
              <a:rPr lang="en-US" b="1" dirty="0"/>
              <a:t> Simple Map Viewer</a:t>
            </a:r>
            <a:r>
              <a:rPr lang="en-US" dirty="0"/>
              <a:t> and click </a:t>
            </a:r>
            <a:r>
              <a:rPr lang="en-US" b="1" dirty="0"/>
              <a:t>Go to Viewer</a:t>
            </a:r>
            <a:r>
              <a:rPr lang="en-US" dirty="0"/>
              <a:t>.</a:t>
            </a:r>
          </a:p>
          <a:p>
            <a:pPr lvl="0"/>
            <a:r>
              <a:rPr lang="en-US" dirty="0"/>
              <a:t>Locate the </a:t>
            </a:r>
            <a:r>
              <a:rPr lang="en-US" b="1" dirty="0"/>
              <a:t>Layers tab</a:t>
            </a:r>
            <a:r>
              <a:rPr lang="en-US" dirty="0"/>
              <a:t> in the lower left.  </a:t>
            </a:r>
          </a:p>
          <a:p>
            <a:pPr lvl="0"/>
            <a:r>
              <a:rPr lang="en-US" dirty="0"/>
              <a:t>Zoom to your location.</a:t>
            </a:r>
          </a:p>
          <a:p>
            <a:pPr lvl="0"/>
            <a:r>
              <a:rPr lang="en-US" dirty="0"/>
              <a:t>Click on the radio button next to </a:t>
            </a:r>
            <a:r>
              <a:rPr lang="en-US" b="1" dirty="0" smtClean="0"/>
              <a:t>Open Space</a:t>
            </a:r>
            <a:r>
              <a:rPr lang="en-US" dirty="0" smtClean="0"/>
              <a:t> </a:t>
            </a:r>
            <a:r>
              <a:rPr lang="en-US" dirty="0"/>
              <a:t>and then the radio button next to </a:t>
            </a:r>
            <a:r>
              <a:rPr lang="en-US" b="1" dirty="0" smtClean="0"/>
              <a:t>Protected Open Space Mapping</a:t>
            </a:r>
            <a:r>
              <a:rPr lang="en-US" dirty="0" smtClean="0"/>
              <a:t>. </a:t>
            </a:r>
            <a:endParaRPr lang="en-US" dirty="0"/>
          </a:p>
          <a:p>
            <a:pPr lvl="0"/>
            <a:r>
              <a:rPr lang="en-US" dirty="0"/>
              <a:t>Change the </a:t>
            </a:r>
            <a:r>
              <a:rPr lang="en-US" b="1" dirty="0" err="1"/>
              <a:t>Basemap</a:t>
            </a:r>
            <a:r>
              <a:rPr lang="en-US" dirty="0"/>
              <a:t> (lower right of the layer list) to </a:t>
            </a:r>
            <a:r>
              <a:rPr lang="en-US" b="1" dirty="0"/>
              <a:t>Spring Aerial</a:t>
            </a:r>
            <a:r>
              <a:rPr lang="en-US" dirty="0"/>
              <a:t>. </a:t>
            </a:r>
          </a:p>
          <a:p>
            <a:r>
              <a:rPr lang="en-US" dirty="0"/>
              <a:t>Take a snip, copy and paste on the slide </a:t>
            </a:r>
            <a:r>
              <a:rPr lang="en-US" dirty="0" smtClean="0"/>
              <a:t>Open Space. </a:t>
            </a:r>
            <a:r>
              <a:rPr lang="en-US" dirty="0"/>
              <a:t>Resize or crop if necessary.</a:t>
            </a:r>
          </a:p>
        </p:txBody>
      </p:sp>
      <p:sp>
        <p:nvSpPr>
          <p:cNvPr id="4" name="Slide Number Placeholder 3"/>
          <p:cNvSpPr>
            <a:spLocks noGrp="1"/>
          </p:cNvSpPr>
          <p:nvPr>
            <p:ph type="sldNum" sz="quarter" idx="10"/>
          </p:nvPr>
        </p:nvSpPr>
        <p:spPr/>
        <p:txBody>
          <a:bodyPr/>
          <a:lstStyle/>
          <a:p>
            <a:fld id="{04761870-B56B-4FBA-BE95-A99AAB84169C}" type="slidenum">
              <a:rPr lang="en-US" smtClean="0"/>
              <a:t>8</a:t>
            </a:fld>
            <a:endParaRPr lang="en-US"/>
          </a:p>
        </p:txBody>
      </p:sp>
    </p:spTree>
    <p:extLst>
      <p:ext uri="{BB962C8B-B14F-4D97-AF65-F5344CB8AC3E}">
        <p14:creationId xmlns:p14="http://schemas.microsoft.com/office/powerpoint/2010/main" val="3150551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Go to the CT ECO website </a:t>
            </a:r>
            <a:r>
              <a:rPr lang="en-US" u="sng" dirty="0" smtClean="0">
                <a:hlinkClick r:id="rId3"/>
              </a:rPr>
              <a:t>http://cteco.uconn.edu</a:t>
            </a:r>
            <a:endParaRPr lang="en-US" dirty="0" smtClean="0"/>
          </a:p>
          <a:p>
            <a:pPr lvl="0"/>
            <a:r>
              <a:rPr lang="en-US" dirty="0" smtClean="0"/>
              <a:t>Find </a:t>
            </a:r>
            <a:r>
              <a:rPr lang="en-US" b="1" dirty="0" smtClean="0"/>
              <a:t>Map Viewers</a:t>
            </a:r>
            <a:r>
              <a:rPr lang="en-US" dirty="0" smtClean="0"/>
              <a:t>.</a:t>
            </a:r>
          </a:p>
          <a:p>
            <a:pPr lvl="0"/>
            <a:r>
              <a:rPr lang="en-US" dirty="0" smtClean="0"/>
              <a:t>Find the</a:t>
            </a:r>
            <a:r>
              <a:rPr lang="en-US" b="1" dirty="0" smtClean="0"/>
              <a:t> Advanced Map Viewer</a:t>
            </a:r>
            <a:r>
              <a:rPr lang="en-US" dirty="0" smtClean="0"/>
              <a:t> and click </a:t>
            </a:r>
            <a:r>
              <a:rPr lang="en-US" b="1" dirty="0" smtClean="0"/>
              <a:t>Go to Viewer</a:t>
            </a:r>
            <a:r>
              <a:rPr lang="en-US" dirty="0" smtClean="0"/>
              <a:t>. The viewer is a draft so click the </a:t>
            </a:r>
            <a:r>
              <a:rPr lang="en-US" b="1" dirty="0" smtClean="0"/>
              <a:t>Advanced Viewer link in the text</a:t>
            </a:r>
            <a:r>
              <a:rPr lang="en-US" dirty="0" smtClean="0"/>
              <a:t>.</a:t>
            </a:r>
          </a:p>
          <a:p>
            <a:pPr lvl="0"/>
            <a:r>
              <a:rPr lang="en-US" dirty="0" smtClean="0"/>
              <a:t>Expand </a:t>
            </a:r>
            <a:r>
              <a:rPr lang="en-US" dirty="0"/>
              <a:t>the + next to </a:t>
            </a:r>
            <a:r>
              <a:rPr lang="en-US" b="1" dirty="0"/>
              <a:t>Bioscience</a:t>
            </a:r>
            <a:r>
              <a:rPr lang="en-US" dirty="0"/>
              <a:t> and click on </a:t>
            </a:r>
          </a:p>
          <a:p>
            <a:pPr lvl="1"/>
            <a:r>
              <a:rPr lang="en-US" b="1" dirty="0"/>
              <a:t>Critical </a:t>
            </a:r>
            <a:r>
              <a:rPr lang="en-US" b="1" dirty="0" smtClean="0"/>
              <a:t>Habitat</a:t>
            </a:r>
            <a:r>
              <a:rPr lang="en-US" b="0" baseline="0" dirty="0" smtClean="0"/>
              <a:t> and</a:t>
            </a:r>
            <a:endParaRPr lang="en-US" dirty="0"/>
          </a:p>
          <a:p>
            <a:pPr lvl="1"/>
            <a:r>
              <a:rPr lang="en-US" b="1" dirty="0"/>
              <a:t>Natural Diversity Database </a:t>
            </a:r>
            <a:r>
              <a:rPr lang="en-US" b="1" dirty="0" smtClean="0"/>
              <a:t>Area</a:t>
            </a:r>
            <a:r>
              <a:rPr lang="en-US" dirty="0" smtClean="0"/>
              <a:t> </a:t>
            </a:r>
            <a:endParaRPr lang="en-US" dirty="0"/>
          </a:p>
          <a:p>
            <a:pPr lvl="0"/>
            <a:r>
              <a:rPr lang="en-US" dirty="0" smtClean="0"/>
              <a:t>Change </a:t>
            </a:r>
            <a:r>
              <a:rPr lang="en-US" dirty="0"/>
              <a:t>the </a:t>
            </a:r>
            <a:r>
              <a:rPr lang="en-US" b="1" dirty="0" err="1"/>
              <a:t>Basemap</a:t>
            </a:r>
            <a:r>
              <a:rPr lang="en-US" dirty="0"/>
              <a:t> back to the original </a:t>
            </a:r>
            <a:r>
              <a:rPr lang="en-US" dirty="0" err="1"/>
              <a:t>Basemap</a:t>
            </a:r>
            <a:r>
              <a:rPr lang="en-US" dirty="0"/>
              <a:t>. </a:t>
            </a:r>
          </a:p>
          <a:p>
            <a:pPr lvl="0"/>
            <a:r>
              <a:rPr lang="en-US" dirty="0"/>
              <a:t>Take a snip, copy and paste on the slide </a:t>
            </a:r>
            <a:r>
              <a:rPr lang="en-US" dirty="0" smtClean="0"/>
              <a:t>Critical Habitat</a:t>
            </a:r>
            <a:r>
              <a:rPr lang="en-US" baseline="0" dirty="0" smtClean="0"/>
              <a:t> &amp; Natural Diversity DB Areas</a:t>
            </a:r>
            <a:r>
              <a:rPr lang="en-US" dirty="0" smtClean="0"/>
              <a:t>. </a:t>
            </a:r>
            <a:r>
              <a:rPr lang="en-US" dirty="0"/>
              <a:t>Resize or crop if necessary.</a:t>
            </a:r>
          </a:p>
          <a:p>
            <a:endParaRPr lang="en-US" dirty="0"/>
          </a:p>
        </p:txBody>
      </p:sp>
      <p:sp>
        <p:nvSpPr>
          <p:cNvPr id="4" name="Slide Number Placeholder 3"/>
          <p:cNvSpPr>
            <a:spLocks noGrp="1"/>
          </p:cNvSpPr>
          <p:nvPr>
            <p:ph type="sldNum" sz="quarter" idx="10"/>
          </p:nvPr>
        </p:nvSpPr>
        <p:spPr/>
        <p:txBody>
          <a:bodyPr/>
          <a:lstStyle/>
          <a:p>
            <a:fld id="{04761870-B56B-4FBA-BE95-A99AAB84169C}" type="slidenum">
              <a:rPr lang="en-US" smtClean="0"/>
              <a:t>9</a:t>
            </a:fld>
            <a:endParaRPr lang="en-US"/>
          </a:p>
        </p:txBody>
      </p:sp>
    </p:spTree>
    <p:extLst>
      <p:ext uri="{BB962C8B-B14F-4D97-AF65-F5344CB8AC3E}">
        <p14:creationId xmlns:p14="http://schemas.microsoft.com/office/powerpoint/2010/main" val="1001702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normAutofit/>
          </a:bodyPr>
          <a:lstStyle>
            <a:lvl1pPr marL="0" indent="0" algn="ctr">
              <a:buNone/>
              <a:defRPr sz="2800">
                <a:solidFill>
                  <a:srgbClr val="1C6987"/>
                </a:solidFill>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EB36A4A-CC9A-4C4C-995E-1DD60E0E6A80}" type="datetime1">
              <a:rPr lang="en-US" smtClean="0"/>
              <a:t>7/20/2017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A52F08-F884-4844-B78F-FEA4923FE2B6}"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6567" y="9483271"/>
            <a:ext cx="442383" cy="442383"/>
          </a:xfrm>
          <a:prstGeom prst="rect">
            <a:avLst/>
          </a:prstGeom>
        </p:spPr>
      </p:pic>
    </p:spTree>
    <p:extLst>
      <p:ext uri="{BB962C8B-B14F-4D97-AF65-F5344CB8AC3E}">
        <p14:creationId xmlns:p14="http://schemas.microsoft.com/office/powerpoint/2010/main" val="274529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2CEAA886-7D3B-4C03-B1BF-DAF7B87A440A}" type="datetime1">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52F08-F884-4844-B78F-FEA4923FE2B6}" type="slidenum">
              <a:rPr lang="en-US" smtClean="0"/>
              <a:t>‹#›</a:t>
            </a:fld>
            <a:endParaRPr lang="en-US"/>
          </a:p>
        </p:txBody>
      </p:sp>
      <p:sp>
        <p:nvSpPr>
          <p:cNvPr id="9" name="Text Placeholder 8"/>
          <p:cNvSpPr>
            <a:spLocks noGrp="1"/>
          </p:cNvSpPr>
          <p:nvPr>
            <p:ph type="body" sz="quarter" idx="13" hasCustomPrompt="1"/>
          </p:nvPr>
        </p:nvSpPr>
        <p:spPr>
          <a:xfrm>
            <a:off x="535622" y="1620252"/>
            <a:ext cx="6702425" cy="1731963"/>
          </a:xfrm>
        </p:spPr>
        <p:txBody>
          <a:bodyPr/>
          <a:lstStyle/>
          <a:p>
            <a:pPr lvl="0"/>
            <a:r>
              <a:rPr lang="en-US" dirty="0" smtClean="0"/>
              <a:t>Description</a:t>
            </a:r>
          </a:p>
          <a:p>
            <a:pPr lvl="0"/>
            <a:r>
              <a:rPr lang="en-US" dirty="0" smtClean="0"/>
              <a:t>Source</a:t>
            </a:r>
          </a:p>
          <a:p>
            <a:pPr lvl="0"/>
            <a:r>
              <a:rPr lang="en-US" dirty="0" smtClean="0"/>
              <a:t>Other information </a:t>
            </a:r>
          </a:p>
        </p:txBody>
      </p:sp>
      <p:sp>
        <p:nvSpPr>
          <p:cNvPr id="11" name="Picture Placeholder 10"/>
          <p:cNvSpPr>
            <a:spLocks noGrp="1"/>
          </p:cNvSpPr>
          <p:nvPr>
            <p:ph type="pic" sz="quarter" idx="14"/>
          </p:nvPr>
        </p:nvSpPr>
        <p:spPr>
          <a:xfrm>
            <a:off x="534988" y="3560763"/>
            <a:ext cx="6702425" cy="5614987"/>
          </a:xfrm>
        </p:spPr>
        <p:txBody>
          <a:bodyPr/>
          <a:lstStyle/>
          <a:p>
            <a:endParaRPr lang="en-US"/>
          </a:p>
        </p:txBody>
      </p:sp>
    </p:spTree>
    <p:extLst>
      <p:ext uri="{BB962C8B-B14F-4D97-AF65-F5344CB8AC3E}">
        <p14:creationId xmlns:p14="http://schemas.microsoft.com/office/powerpoint/2010/main" val="351686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433138"/>
            <a:ext cx="6703695" cy="898357"/>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530305" y="1652337"/>
            <a:ext cx="6703695" cy="7279152"/>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9B46F-7D47-41BF-A8E3-FCF7BCECEE4E}" type="datetime1">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52F08-F884-4844-B78F-FEA4923FE2B6}" type="slidenum">
              <a:rPr lang="en-US" smtClean="0"/>
              <a:t>‹#›</a:t>
            </a:fld>
            <a:endParaRPr lang="en-US"/>
          </a:p>
        </p:txBody>
      </p:sp>
    </p:spTree>
    <p:extLst>
      <p:ext uri="{BB962C8B-B14F-4D97-AF65-F5344CB8AC3E}">
        <p14:creationId xmlns:p14="http://schemas.microsoft.com/office/powerpoint/2010/main" val="310954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7AB0866-92AA-4DD4-810D-23F5A2CBC929}" type="datetime1">
              <a:rPr lang="en-US" smtClean="0"/>
              <a:t>7/20/2017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a:t>
            </a:fld>
            <a:endParaRPr lang="en-US"/>
          </a:p>
        </p:txBody>
      </p:sp>
    </p:spTree>
    <p:extLst>
      <p:ext uri="{BB962C8B-B14F-4D97-AF65-F5344CB8AC3E}">
        <p14:creationId xmlns:p14="http://schemas.microsoft.com/office/powerpoint/2010/main" val="427617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3889E-93EB-4310-B008-C382D37A8D1F}" type="datetime1">
              <a:rPr lang="en-US" smtClean="0"/>
              <a:t>7/20/2017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52F08-F884-4844-B78F-FEA4923FE2B6}" type="slidenum">
              <a:rPr lang="en-US" smtClean="0"/>
              <a:t>‹#›</a:t>
            </a:fld>
            <a:endParaRPr lang="en-US"/>
          </a:p>
        </p:txBody>
      </p:sp>
    </p:spTree>
    <p:extLst>
      <p:ext uri="{BB962C8B-B14F-4D97-AF65-F5344CB8AC3E}">
        <p14:creationId xmlns:p14="http://schemas.microsoft.com/office/powerpoint/2010/main" val="144393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20"/>
            <a:ext cx="6703695" cy="9449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4353" y="1654630"/>
            <a:ext cx="6703695" cy="7521454"/>
          </a:xfrm>
          <a:prstGeom prst="rect">
            <a:avLst/>
          </a:prstGeom>
        </p:spPr>
        <p:txBody>
          <a:bodyPr vert="horz" lIns="91440" tIns="45720" rIns="91440" bIns="45720" rtlCol="0">
            <a:normAutofit/>
          </a:bodyPr>
          <a:lstStyle/>
          <a:p>
            <a:pPr lvl="0"/>
            <a:endParaRPr lang="en-US" dirty="0" smtClean="0"/>
          </a:p>
        </p:txBody>
      </p:sp>
      <p:sp>
        <p:nvSpPr>
          <p:cNvPr id="4" name="Date Placeholder 3"/>
          <p:cNvSpPr>
            <a:spLocks noGrp="1"/>
          </p:cNvSpPr>
          <p:nvPr>
            <p:ph type="dt" sz="half" idx="2"/>
          </p:nvPr>
        </p:nvSpPr>
        <p:spPr>
          <a:xfrm>
            <a:off x="534352" y="9521371"/>
            <a:ext cx="862717" cy="336795"/>
          </a:xfrm>
          <a:prstGeom prst="rect">
            <a:avLst/>
          </a:prstGeom>
        </p:spPr>
        <p:txBody>
          <a:bodyPr vert="horz" lIns="91440" tIns="45720" rIns="91440" bIns="45720" rtlCol="0" anchor="ctr"/>
          <a:lstStyle>
            <a:lvl1pPr algn="l">
              <a:defRPr sz="900">
                <a:solidFill>
                  <a:schemeClr val="tx1">
                    <a:tint val="75000"/>
                  </a:schemeClr>
                </a:solidFill>
              </a:defRPr>
            </a:lvl1pPr>
          </a:lstStyle>
          <a:p>
            <a:fld id="{85D34A21-1030-45E9-ACC7-1CC7F26E6BB1}" type="datetime1">
              <a:rPr lang="en-US" smtClean="0"/>
              <a:t>7/20/2017</a:t>
            </a:fld>
            <a:endParaRPr lang="en-US" dirty="0"/>
          </a:p>
        </p:txBody>
      </p:sp>
      <p:sp>
        <p:nvSpPr>
          <p:cNvPr id="5" name="Footer Placeholder 4"/>
          <p:cNvSpPr>
            <a:spLocks noGrp="1"/>
          </p:cNvSpPr>
          <p:nvPr>
            <p:ph type="ftr" sz="quarter" idx="3"/>
          </p:nvPr>
        </p:nvSpPr>
        <p:spPr>
          <a:xfrm>
            <a:off x="1596571" y="9521371"/>
            <a:ext cx="4281715" cy="293253"/>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087418" y="9521371"/>
            <a:ext cx="1150629" cy="336795"/>
          </a:xfrm>
          <a:prstGeom prst="rect">
            <a:avLst/>
          </a:prstGeom>
        </p:spPr>
        <p:txBody>
          <a:bodyPr vert="horz" lIns="91440" tIns="45720" rIns="91440" bIns="45720" rtlCol="0" anchor="ctr"/>
          <a:lstStyle>
            <a:lvl1pPr algn="r">
              <a:defRPr sz="900">
                <a:solidFill>
                  <a:schemeClr val="tx1">
                    <a:tint val="75000"/>
                  </a:schemeClr>
                </a:solidFill>
              </a:defRPr>
            </a:lvl1pPr>
          </a:lstStyle>
          <a:p>
            <a:fld id="{C0A52F08-F884-4844-B78F-FEA4923FE2B6}" type="slidenum">
              <a:rPr lang="en-US" smtClean="0"/>
              <a:pPr/>
              <a:t>‹#›</a:t>
            </a:fld>
            <a:endParaRPr lang="en-US" dirty="0"/>
          </a:p>
        </p:txBody>
      </p:sp>
      <p:pic>
        <p:nvPicPr>
          <p:cNvPr id="7" name="Pictur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170883" y="9507305"/>
            <a:ext cx="1467961" cy="365760"/>
          </a:xfrm>
          <a:prstGeom prst="rect">
            <a:avLst/>
          </a:prstGeom>
        </p:spPr>
      </p:pic>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605622" y="9507305"/>
            <a:ext cx="365760" cy="365760"/>
          </a:xfrm>
          <a:prstGeom prst="rect">
            <a:avLst/>
          </a:prstGeom>
        </p:spPr>
      </p:pic>
      <p:pic>
        <p:nvPicPr>
          <p:cNvPr id="10" name="Picture 9"/>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596572" y="9507305"/>
            <a:ext cx="809549" cy="365760"/>
          </a:xfrm>
          <a:prstGeom prst="rect">
            <a:avLst/>
          </a:prstGeom>
        </p:spPr>
      </p:pic>
      <p:pic>
        <p:nvPicPr>
          <p:cNvPr id="11" name="Picture 10"/>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838344" y="9507305"/>
            <a:ext cx="1049574" cy="365760"/>
          </a:xfrm>
          <a:prstGeom prst="rect">
            <a:avLst/>
          </a:prstGeom>
        </p:spPr>
      </p:pic>
      <p:pic>
        <p:nvPicPr>
          <p:cNvPr id="12" name="Picture 1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586567" y="9483271"/>
            <a:ext cx="442383" cy="442383"/>
          </a:xfrm>
          <a:prstGeom prst="rect">
            <a:avLst/>
          </a:prstGeom>
        </p:spPr>
      </p:pic>
    </p:spTree>
    <p:extLst>
      <p:ext uri="{BB962C8B-B14F-4D97-AF65-F5344CB8AC3E}">
        <p14:creationId xmlns:p14="http://schemas.microsoft.com/office/powerpoint/2010/main" val="470207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Lst>
  <p:hf hdr="0" ftr="0"/>
  <p:txStyles>
    <p:titleStyle>
      <a:lvl1pPr algn="l" defTabSz="777240" rtl="0" eaLnBrk="1" latinLnBrk="0" hangingPunct="1">
        <a:lnSpc>
          <a:spcPct val="90000"/>
        </a:lnSpc>
        <a:spcBef>
          <a:spcPct val="0"/>
        </a:spcBef>
        <a:buNone/>
        <a:defRPr sz="4000" kern="1200">
          <a:solidFill>
            <a:srgbClr val="0D2B52"/>
          </a:solidFill>
          <a:latin typeface="Franklin Gothic Demi Cond" panose="020B0706030402020204" pitchFamily="34" charset="0"/>
          <a:ea typeface="+mj-ea"/>
          <a:cs typeface="+mj-cs"/>
        </a:defRPr>
      </a:lvl1pPr>
    </p:titleStyle>
    <p:bodyStyle>
      <a:lvl1pPr marL="0" indent="0" algn="l" defTabSz="777240" rtl="0" eaLnBrk="1" latinLnBrk="0" hangingPunct="1">
        <a:lnSpc>
          <a:spcPct val="90000"/>
        </a:lnSpc>
        <a:spcBef>
          <a:spcPts val="850"/>
        </a:spcBef>
        <a:buFont typeface="Arial" panose="020B0604020202020204" pitchFamily="34" charset="0"/>
        <a:buNone/>
        <a:defRPr sz="1600" kern="1200">
          <a:solidFill>
            <a:schemeClr val="tx1"/>
          </a:solidFill>
          <a:latin typeface="Franklin Gothic Medium" panose="020B0603020102020204" pitchFamily="34" charset="0"/>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teco.uconn.edu/guides/Local_Basin.htm" TargetMode="External"/><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cteco.uconn.edu/data/flight201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teco.uconn.edu/data/lida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teco.uconn.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teco.uconn.edu/guid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cteco.uconn.edu/data/lida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cteco.uconn.edu/guid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hyperlink" Target="http://cteco.uconn.edu/guides/Critical_Habitat.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cteco.uconn.edu/guides/Natural_Diversity_Databas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2059593"/>
          </a:xfrm>
        </p:spPr>
        <p:txBody>
          <a:bodyPr>
            <a:normAutofit/>
          </a:bodyPr>
          <a:lstStyle/>
          <a:p>
            <a:r>
              <a:rPr lang="en-US" dirty="0" err="1" smtClean="0"/>
              <a:t>Mapbook</a:t>
            </a:r>
            <a:r>
              <a:rPr lang="en-US" dirty="0" smtClean="0"/>
              <a:t> of </a:t>
            </a:r>
            <a:r>
              <a:rPr lang="en-US" dirty="0" err="1" smtClean="0"/>
              <a:t>xxxx</a:t>
            </a:r>
            <a:r>
              <a:rPr lang="en-US" dirty="0" smtClean="0"/>
              <a:t/>
            </a:r>
            <a:br>
              <a:rPr lang="en-US" dirty="0" smtClean="0"/>
            </a:br>
            <a:r>
              <a:rPr lang="en-US" sz="4400" dirty="0" smtClean="0"/>
              <a:t>Town, CT</a:t>
            </a:r>
            <a:endParaRPr lang="en-US" sz="4400" dirty="0"/>
          </a:p>
        </p:txBody>
      </p:sp>
      <p:sp>
        <p:nvSpPr>
          <p:cNvPr id="3" name="Subtitle 2"/>
          <p:cNvSpPr>
            <a:spLocks noGrp="1"/>
          </p:cNvSpPr>
          <p:nvPr>
            <p:ph type="subTitle" idx="1"/>
          </p:nvPr>
        </p:nvSpPr>
        <p:spPr>
          <a:xfrm>
            <a:off x="971550" y="4009590"/>
            <a:ext cx="5829300" cy="2112745"/>
          </a:xfrm>
        </p:spPr>
        <p:txBody>
          <a:bodyPr>
            <a:normAutofit/>
          </a:bodyPr>
          <a:lstStyle/>
          <a:p>
            <a:r>
              <a:rPr lang="en-US" sz="3600" dirty="0" smtClean="0"/>
              <a:t>By Your Name</a:t>
            </a:r>
            <a:endParaRPr lang="en-US" sz="3600" dirty="0"/>
          </a:p>
        </p:txBody>
      </p:sp>
    </p:spTree>
    <p:extLst>
      <p:ext uri="{BB962C8B-B14F-4D97-AF65-F5344CB8AC3E}">
        <p14:creationId xmlns:p14="http://schemas.microsoft.com/office/powerpoint/2010/main" val="860400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Water Resources</a:t>
            </a:r>
            <a:endParaRPr lang="en-US" dirty="0"/>
          </a:p>
        </p:txBody>
      </p:sp>
      <p:sp>
        <p:nvSpPr>
          <p:cNvPr id="4" name="Date Placeholder 3"/>
          <p:cNvSpPr>
            <a:spLocks noGrp="1"/>
          </p:cNvSpPr>
          <p:nvPr>
            <p:ph type="dt" sz="half" idx="10"/>
          </p:nvPr>
        </p:nvSpPr>
        <p:spPr/>
        <p:txBody>
          <a:bodyPr/>
          <a:lstStyle/>
          <a:p>
            <a:fld id="{1307BB12-72D6-4417-8B8D-639CE0D3385D}"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10</a:t>
            </a:fld>
            <a:endParaRPr lang="en-US"/>
          </a:p>
        </p:txBody>
      </p:sp>
      <p:sp>
        <p:nvSpPr>
          <p:cNvPr id="7" name="Text Placeholder 6"/>
          <p:cNvSpPr>
            <a:spLocks noGrp="1"/>
          </p:cNvSpPr>
          <p:nvPr>
            <p:ph type="body" sz="quarter" idx="13"/>
          </p:nvPr>
        </p:nvSpPr>
        <p:spPr>
          <a:xfrm>
            <a:off x="535623" y="1620252"/>
            <a:ext cx="5551796" cy="1731963"/>
          </a:xfrm>
        </p:spPr>
        <p:txBody>
          <a:bodyPr>
            <a:normAutofit lnSpcReduction="10000"/>
          </a:bodyPr>
          <a:lstStyle/>
          <a:p>
            <a:r>
              <a:rPr lang="en-US" dirty="0" smtClean="0"/>
              <a:t>Watersheds from the CT Dept. of Energy and Environmental Protection.  More information in the CT ECO </a:t>
            </a:r>
            <a:r>
              <a:rPr lang="en-US" dirty="0"/>
              <a:t>Data Guide </a:t>
            </a:r>
            <a:r>
              <a:rPr lang="en-US" sz="1200" dirty="0">
                <a:hlinkClick r:id="rId3"/>
              </a:rPr>
              <a:t>http://</a:t>
            </a:r>
            <a:r>
              <a:rPr lang="en-US" sz="1200" dirty="0" smtClean="0">
                <a:hlinkClick r:id="rId3"/>
              </a:rPr>
              <a:t>cteco.uconn.edu/guides/Local_Basin.htm</a:t>
            </a:r>
            <a:r>
              <a:rPr lang="en-US" dirty="0" smtClean="0"/>
              <a:t>.  </a:t>
            </a:r>
            <a:endParaRPr lang="en-US" dirty="0"/>
          </a:p>
          <a:p>
            <a:r>
              <a:rPr lang="en-US" dirty="0" smtClean="0"/>
              <a:t>Hydrography from the USGS. </a:t>
            </a:r>
            <a:endParaRPr lang="en-US" dirty="0" smtClean="0"/>
          </a:p>
          <a:p>
            <a:r>
              <a:rPr lang="en-US" dirty="0" smtClean="0"/>
              <a:t>Wellhead Protection Areas is from CT DEEP. </a:t>
            </a:r>
            <a:endParaRPr lang="en-US" dirty="0" smtClean="0"/>
          </a:p>
          <a:p>
            <a:r>
              <a:rPr lang="en-US" dirty="0" err="1" smtClean="0"/>
              <a:t>Basemap</a:t>
            </a:r>
            <a:r>
              <a:rPr lang="en-US" dirty="0" smtClean="0"/>
              <a:t> is </a:t>
            </a:r>
            <a:r>
              <a:rPr lang="en-US" dirty="0" err="1" smtClean="0"/>
              <a:t>Hillshade</a:t>
            </a:r>
            <a:r>
              <a:rPr lang="en-US" dirty="0" smtClean="0"/>
              <a:t> derived from Lidar.  </a:t>
            </a:r>
            <a:endParaRPr lang="en-US" dirty="0"/>
          </a:p>
          <a:p>
            <a:endParaRPr lang="en-US" dirty="0"/>
          </a:p>
        </p:txBody>
      </p:sp>
      <p:pic>
        <p:nvPicPr>
          <p:cNvPr id="3" name="Picture 2"/>
          <p:cNvPicPr>
            <a:picLocks noChangeAspect="1"/>
          </p:cNvPicPr>
          <p:nvPr/>
        </p:nvPicPr>
        <p:blipFill>
          <a:blip r:embed="rId4"/>
          <a:stretch>
            <a:fillRect/>
          </a:stretch>
        </p:blipFill>
        <p:spPr>
          <a:xfrm>
            <a:off x="6087418" y="395726"/>
            <a:ext cx="1318994" cy="806052"/>
          </a:xfrm>
          <a:prstGeom prst="rect">
            <a:avLst/>
          </a:prstGeom>
        </p:spPr>
      </p:pic>
      <p:pic>
        <p:nvPicPr>
          <p:cNvPr id="9" name="Picture 8"/>
          <p:cNvPicPr>
            <a:picLocks noChangeAspect="1"/>
          </p:cNvPicPr>
          <p:nvPr/>
        </p:nvPicPr>
        <p:blipFill>
          <a:blip r:embed="rId5"/>
          <a:stretch>
            <a:fillRect/>
          </a:stretch>
        </p:blipFill>
        <p:spPr>
          <a:xfrm>
            <a:off x="6099559" y="1216277"/>
            <a:ext cx="1306853" cy="605615"/>
          </a:xfrm>
          <a:prstGeom prst="rect">
            <a:avLst/>
          </a:prstGeom>
        </p:spPr>
      </p:pic>
      <p:pic>
        <p:nvPicPr>
          <p:cNvPr id="10" name="Picture 9"/>
          <p:cNvPicPr>
            <a:picLocks noChangeAspect="1"/>
          </p:cNvPicPr>
          <p:nvPr/>
        </p:nvPicPr>
        <p:blipFill>
          <a:blip r:embed="rId6"/>
          <a:stretch>
            <a:fillRect/>
          </a:stretch>
        </p:blipFill>
        <p:spPr>
          <a:xfrm>
            <a:off x="6172470" y="1894833"/>
            <a:ext cx="1233942" cy="2175447"/>
          </a:xfrm>
          <a:prstGeom prst="rect">
            <a:avLst/>
          </a:prstGeom>
        </p:spPr>
      </p:pic>
      <p:sp>
        <p:nvSpPr>
          <p:cNvPr id="8" name="Picture Placeholder 7"/>
          <p:cNvSpPr>
            <a:spLocks noGrp="1"/>
          </p:cNvSpPr>
          <p:nvPr>
            <p:ph type="pic" sz="quarter" idx="14"/>
          </p:nvPr>
        </p:nvSpPr>
        <p:spPr/>
      </p:sp>
      <p:pic>
        <p:nvPicPr>
          <p:cNvPr id="2" name="Picture 1"/>
          <p:cNvPicPr>
            <a:picLocks noChangeAspect="1"/>
          </p:cNvPicPr>
          <p:nvPr/>
        </p:nvPicPr>
        <p:blipFill>
          <a:blip r:embed="rId7"/>
          <a:stretch>
            <a:fillRect/>
          </a:stretch>
        </p:blipFill>
        <p:spPr>
          <a:xfrm>
            <a:off x="6139812" y="4122627"/>
            <a:ext cx="897801" cy="415649"/>
          </a:xfrm>
          <a:prstGeom prst="rect">
            <a:avLst/>
          </a:prstGeom>
        </p:spPr>
      </p:pic>
    </p:spTree>
    <p:extLst>
      <p:ext uri="{BB962C8B-B14F-4D97-AF65-F5344CB8AC3E}">
        <p14:creationId xmlns:p14="http://schemas.microsoft.com/office/powerpoint/2010/main" val="61806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Water </a:t>
            </a:r>
            <a:r>
              <a:rPr lang="en-US" dirty="0" smtClean="0"/>
              <a:t>Quality</a:t>
            </a:r>
            <a:endParaRPr lang="en-US" dirty="0"/>
          </a:p>
        </p:txBody>
      </p:sp>
      <p:sp>
        <p:nvSpPr>
          <p:cNvPr id="4" name="Date Placeholder 3"/>
          <p:cNvSpPr>
            <a:spLocks noGrp="1"/>
          </p:cNvSpPr>
          <p:nvPr>
            <p:ph type="dt" sz="half" idx="10"/>
          </p:nvPr>
        </p:nvSpPr>
        <p:spPr/>
        <p:txBody>
          <a:bodyPr/>
          <a:lstStyle/>
          <a:p>
            <a:fld id="{1307BB12-72D6-4417-8B8D-639CE0D3385D}"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11</a:t>
            </a:fld>
            <a:endParaRPr lang="en-US"/>
          </a:p>
        </p:txBody>
      </p:sp>
      <p:sp>
        <p:nvSpPr>
          <p:cNvPr id="7" name="Text Placeholder 6"/>
          <p:cNvSpPr>
            <a:spLocks noGrp="1"/>
          </p:cNvSpPr>
          <p:nvPr>
            <p:ph type="body" sz="quarter" idx="13"/>
          </p:nvPr>
        </p:nvSpPr>
        <p:spPr>
          <a:xfrm>
            <a:off x="535623" y="1620252"/>
            <a:ext cx="4808618" cy="1731963"/>
          </a:xfrm>
        </p:spPr>
        <p:txBody>
          <a:bodyPr/>
          <a:lstStyle/>
          <a:p>
            <a:r>
              <a:rPr lang="en-US" dirty="0" smtClean="0"/>
              <a:t>Surface and ground water quality classifications</a:t>
            </a:r>
            <a:r>
              <a:rPr lang="en-US" dirty="0" smtClean="0"/>
              <a:t> </a:t>
            </a:r>
            <a:r>
              <a:rPr lang="en-US" dirty="0" smtClean="0"/>
              <a:t>from the CT Dept. of Energy and Environmental Protection.  More information in the CT ECO </a:t>
            </a:r>
            <a:r>
              <a:rPr lang="en-US" dirty="0"/>
              <a:t>Data Guide </a:t>
            </a:r>
            <a:r>
              <a:rPr lang="en-US" sz="1200" dirty="0"/>
              <a:t>http://</a:t>
            </a:r>
            <a:r>
              <a:rPr lang="en-US" sz="1200" dirty="0" smtClean="0"/>
              <a:t>cteco.uconn.edu/guides/water_quality_class.htm</a:t>
            </a:r>
            <a:r>
              <a:rPr lang="en-US" dirty="0" smtClean="0"/>
              <a:t>.  </a:t>
            </a:r>
            <a:endParaRPr lang="en-US" dirty="0"/>
          </a:p>
          <a:p>
            <a:r>
              <a:rPr lang="en-US" dirty="0" err="1" smtClean="0"/>
              <a:t>Basemap</a:t>
            </a:r>
            <a:r>
              <a:rPr lang="en-US" dirty="0" smtClean="0"/>
              <a:t> </a:t>
            </a:r>
            <a:r>
              <a:rPr lang="en-US" dirty="0" smtClean="0"/>
              <a:t>is </a:t>
            </a:r>
            <a:r>
              <a:rPr lang="en-US" dirty="0" err="1" smtClean="0"/>
              <a:t>Hillshade</a:t>
            </a:r>
            <a:r>
              <a:rPr lang="en-US" dirty="0" smtClean="0"/>
              <a:t> derived from Lidar.  </a:t>
            </a:r>
            <a:endParaRPr lang="en-US" dirty="0"/>
          </a:p>
          <a:p>
            <a:endParaRPr lang="en-US" dirty="0"/>
          </a:p>
        </p:txBody>
      </p:sp>
      <p:sp>
        <p:nvSpPr>
          <p:cNvPr id="8" name="Picture Placeholder 7"/>
          <p:cNvSpPr>
            <a:spLocks noGrp="1"/>
          </p:cNvSpPr>
          <p:nvPr>
            <p:ph type="pic" sz="quarter" idx="14"/>
          </p:nvPr>
        </p:nvSpPr>
        <p:spPr/>
      </p:sp>
      <p:pic>
        <p:nvPicPr>
          <p:cNvPr id="2" name="Picture 1"/>
          <p:cNvPicPr>
            <a:picLocks noChangeAspect="1"/>
          </p:cNvPicPr>
          <p:nvPr/>
        </p:nvPicPr>
        <p:blipFill>
          <a:blip r:embed="rId3"/>
          <a:stretch>
            <a:fillRect/>
          </a:stretch>
        </p:blipFill>
        <p:spPr>
          <a:xfrm>
            <a:off x="5344241" y="274704"/>
            <a:ext cx="2309060" cy="3696020"/>
          </a:xfrm>
          <a:prstGeom prst="rect">
            <a:avLst/>
          </a:prstGeom>
        </p:spPr>
      </p:pic>
    </p:spTree>
    <p:extLst>
      <p:ext uri="{BB962C8B-B14F-4D97-AF65-F5344CB8AC3E}">
        <p14:creationId xmlns:p14="http://schemas.microsoft.com/office/powerpoint/2010/main" val="285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981666" y="4278086"/>
            <a:ext cx="5893022" cy="4669335"/>
          </a:xfrm>
          <a:prstGeom prst="rect">
            <a:avLst/>
          </a:prstGeom>
        </p:spPr>
      </p:pic>
      <p:sp>
        <p:nvSpPr>
          <p:cNvPr id="2" name="Title 1"/>
          <p:cNvSpPr>
            <a:spLocks noGrp="1"/>
          </p:cNvSpPr>
          <p:nvPr>
            <p:ph type="title"/>
          </p:nvPr>
        </p:nvSpPr>
        <p:spPr/>
        <p:txBody>
          <a:bodyPr/>
          <a:lstStyle/>
          <a:p>
            <a:r>
              <a:rPr lang="en-US" dirty="0" smtClean="0"/>
              <a:t>Index</a:t>
            </a:r>
            <a:endParaRPr lang="en-US" dirty="0"/>
          </a:p>
        </p:txBody>
      </p:sp>
      <p:sp>
        <p:nvSpPr>
          <p:cNvPr id="7" name="Text Placeholder 6"/>
          <p:cNvSpPr>
            <a:spLocks noGrp="1"/>
          </p:cNvSpPr>
          <p:nvPr>
            <p:ph type="body" idx="1"/>
          </p:nvPr>
        </p:nvSpPr>
        <p:spPr>
          <a:xfrm>
            <a:off x="530305" y="1331496"/>
            <a:ext cx="6703695" cy="3060890"/>
          </a:xfrm>
        </p:spPr>
        <p:txBody>
          <a:bodyPr numCol="2" spcCol="182880">
            <a:normAutofit/>
          </a:bodyPr>
          <a:lstStyle/>
          <a:p>
            <a:r>
              <a:rPr lang="en-US" dirty="0" smtClean="0"/>
              <a:t>Map </a:t>
            </a:r>
            <a:r>
              <a:rPr lang="en-US" dirty="0"/>
              <a:t>1</a:t>
            </a:r>
            <a:r>
              <a:rPr lang="en-US" dirty="0" smtClean="0"/>
              <a:t>: </a:t>
            </a:r>
            <a:r>
              <a:rPr lang="en-US" dirty="0"/>
              <a:t>Spring Aerial Imagery </a:t>
            </a:r>
          </a:p>
          <a:p>
            <a:r>
              <a:rPr lang="en-US" dirty="0"/>
              <a:t>Map </a:t>
            </a:r>
            <a:r>
              <a:rPr lang="en-US" dirty="0" smtClean="0"/>
              <a:t>2: </a:t>
            </a:r>
            <a:r>
              <a:rPr lang="en-US" dirty="0" err="1"/>
              <a:t>Hillshade</a:t>
            </a:r>
            <a:r>
              <a:rPr lang="en-US" dirty="0"/>
              <a:t> </a:t>
            </a:r>
            <a:r>
              <a:rPr lang="en-US" dirty="0" smtClean="0"/>
              <a:t>Elevation</a:t>
            </a:r>
          </a:p>
          <a:p>
            <a:r>
              <a:rPr lang="en-US" dirty="0" smtClean="0"/>
              <a:t>Map 3: Boundaries/Streets</a:t>
            </a:r>
            <a:endParaRPr lang="en-US" dirty="0"/>
          </a:p>
          <a:p>
            <a:r>
              <a:rPr lang="en-US" dirty="0"/>
              <a:t>Map </a:t>
            </a:r>
            <a:r>
              <a:rPr lang="en-US" dirty="0" smtClean="0"/>
              <a:t>4: </a:t>
            </a:r>
            <a:r>
              <a:rPr lang="en-US" dirty="0"/>
              <a:t>Hydric Soils</a:t>
            </a:r>
          </a:p>
          <a:p>
            <a:r>
              <a:rPr lang="en-US" dirty="0"/>
              <a:t>Map </a:t>
            </a:r>
            <a:r>
              <a:rPr lang="en-US" dirty="0" smtClean="0"/>
              <a:t>5: </a:t>
            </a:r>
            <a:r>
              <a:rPr lang="en-US" dirty="0"/>
              <a:t>Farmland </a:t>
            </a:r>
            <a:r>
              <a:rPr lang="en-US" dirty="0" smtClean="0"/>
              <a:t>Soils</a:t>
            </a:r>
          </a:p>
          <a:p>
            <a:r>
              <a:rPr lang="en-US" dirty="0" smtClean="0"/>
              <a:t>Map 6: </a:t>
            </a:r>
            <a:r>
              <a:rPr lang="en-US" dirty="0"/>
              <a:t>Open Space</a:t>
            </a:r>
          </a:p>
          <a:p>
            <a:endParaRPr lang="en-US" dirty="0" smtClean="0"/>
          </a:p>
          <a:p>
            <a:r>
              <a:rPr lang="en-US" dirty="0" smtClean="0"/>
              <a:t>Map 7: </a:t>
            </a:r>
            <a:r>
              <a:rPr lang="en-US" dirty="0"/>
              <a:t>Critical Habitat &amp; Natural Diversity DB Areas</a:t>
            </a:r>
          </a:p>
          <a:p>
            <a:r>
              <a:rPr lang="en-US" dirty="0"/>
              <a:t>Map </a:t>
            </a:r>
            <a:r>
              <a:rPr lang="en-US" dirty="0" smtClean="0"/>
              <a:t>8: </a:t>
            </a:r>
            <a:r>
              <a:rPr lang="en-US" dirty="0"/>
              <a:t>Watersheds, Hydrography &amp; Wellhead protection areas</a:t>
            </a:r>
          </a:p>
          <a:p>
            <a:r>
              <a:rPr lang="en-US" dirty="0"/>
              <a:t>Map </a:t>
            </a:r>
            <a:r>
              <a:rPr lang="en-US" dirty="0" smtClean="0"/>
              <a:t>9: </a:t>
            </a:r>
            <a:r>
              <a:rPr lang="en-US" dirty="0"/>
              <a:t>Water Quality: Surface &amp; Groundwater</a:t>
            </a:r>
          </a:p>
          <a:p>
            <a:r>
              <a:rPr lang="en-US" dirty="0"/>
              <a:t/>
            </a:r>
            <a:br>
              <a:rPr lang="en-US" dirty="0"/>
            </a:br>
            <a:endParaRPr lang="en-US" dirty="0"/>
          </a:p>
        </p:txBody>
      </p:sp>
      <p:sp>
        <p:nvSpPr>
          <p:cNvPr id="4" name="Date Placeholder 3"/>
          <p:cNvSpPr>
            <a:spLocks noGrp="1"/>
          </p:cNvSpPr>
          <p:nvPr>
            <p:ph type="dt" sz="half" idx="10"/>
          </p:nvPr>
        </p:nvSpPr>
        <p:spPr/>
        <p:txBody>
          <a:bodyPr/>
          <a:lstStyle/>
          <a:p>
            <a:fld id="{2CEAA886-7D3B-4C03-B1BF-DAF7B87A440A}"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2</a:t>
            </a:fld>
            <a:endParaRPr lang="en-US"/>
          </a:p>
        </p:txBody>
      </p:sp>
      <p:sp>
        <p:nvSpPr>
          <p:cNvPr id="10" name="5-Point Star 9"/>
          <p:cNvSpPr/>
          <p:nvPr/>
        </p:nvSpPr>
        <p:spPr>
          <a:xfrm>
            <a:off x="4427622" y="7058526"/>
            <a:ext cx="336884" cy="304798"/>
          </a:xfrm>
          <a:prstGeom prst="star5">
            <a:avLst/>
          </a:prstGeom>
          <a:solidFill>
            <a:srgbClr val="FFFF00"/>
          </a:solidFill>
          <a:ln>
            <a:solidFill>
              <a:srgbClr val="0D2B5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866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2016 Spring Aerial Imagery</a:t>
            </a:r>
            <a:endParaRPr lang="en-US" dirty="0"/>
          </a:p>
        </p:txBody>
      </p:sp>
      <p:sp>
        <p:nvSpPr>
          <p:cNvPr id="4" name="Date Placeholder 3"/>
          <p:cNvSpPr>
            <a:spLocks noGrp="1"/>
          </p:cNvSpPr>
          <p:nvPr>
            <p:ph type="dt" sz="half" idx="10"/>
          </p:nvPr>
        </p:nvSpPr>
        <p:spPr/>
        <p:txBody>
          <a:bodyPr/>
          <a:lstStyle/>
          <a:p>
            <a:fld id="{2CEAA886-7D3B-4C03-B1BF-DAF7B87A440A}"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3</a:t>
            </a:fld>
            <a:endParaRPr lang="en-US"/>
          </a:p>
        </p:txBody>
      </p:sp>
      <p:sp>
        <p:nvSpPr>
          <p:cNvPr id="7" name="Text Placeholder 6"/>
          <p:cNvSpPr>
            <a:spLocks noGrp="1"/>
          </p:cNvSpPr>
          <p:nvPr>
            <p:ph type="body" sz="quarter" idx="13"/>
          </p:nvPr>
        </p:nvSpPr>
        <p:spPr/>
        <p:txBody>
          <a:bodyPr/>
          <a:lstStyle/>
          <a:p>
            <a:r>
              <a:rPr lang="en-US" dirty="0" smtClean="0"/>
              <a:t>Flight managed the Capitol Region Council of Governments and funded by the CT Office of Policy and Management with contributions from the CT Dept. of Transportation and CT Dept. of Emergency Services and Public Protection.</a:t>
            </a:r>
          </a:p>
          <a:p>
            <a:r>
              <a:rPr lang="en-US" dirty="0" smtClean="0"/>
              <a:t>3 inch pixels</a:t>
            </a:r>
          </a:p>
          <a:p>
            <a:r>
              <a:rPr lang="en-US" dirty="0" smtClean="0"/>
              <a:t>More information </a:t>
            </a:r>
            <a:r>
              <a:rPr lang="en-US" dirty="0"/>
              <a:t>on </a:t>
            </a:r>
            <a:r>
              <a:rPr lang="en-US" sz="1400" dirty="0">
                <a:hlinkClick r:id="rId3"/>
              </a:rPr>
              <a:t>http://</a:t>
            </a:r>
            <a:r>
              <a:rPr lang="en-US" sz="1400" dirty="0" smtClean="0">
                <a:hlinkClick r:id="rId3"/>
              </a:rPr>
              <a:t>cteco.uconn.edu/data/flight2016/</a:t>
            </a:r>
            <a:r>
              <a:rPr lang="en-US" sz="1400" dirty="0" smtClean="0"/>
              <a:t> </a:t>
            </a:r>
            <a:endParaRPr lang="en-US" sz="1400" dirty="0"/>
          </a:p>
        </p:txBody>
      </p:sp>
      <p:sp>
        <p:nvSpPr>
          <p:cNvPr id="8" name="Picture Placeholder 7"/>
          <p:cNvSpPr>
            <a:spLocks noGrp="1"/>
          </p:cNvSpPr>
          <p:nvPr>
            <p:ph type="pic" sz="quarter" idx="14"/>
          </p:nvPr>
        </p:nvSpPr>
        <p:spPr/>
      </p:sp>
    </p:spTree>
    <p:extLst>
      <p:ext uri="{BB962C8B-B14F-4D97-AF65-F5344CB8AC3E}">
        <p14:creationId xmlns:p14="http://schemas.microsoft.com/office/powerpoint/2010/main" val="34807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Hillshade</a:t>
            </a:r>
            <a:endParaRPr lang="en-US" dirty="0"/>
          </a:p>
        </p:txBody>
      </p:sp>
      <p:sp>
        <p:nvSpPr>
          <p:cNvPr id="4" name="Date Placeholder 3"/>
          <p:cNvSpPr>
            <a:spLocks noGrp="1"/>
          </p:cNvSpPr>
          <p:nvPr>
            <p:ph type="dt" sz="half" idx="10"/>
          </p:nvPr>
        </p:nvSpPr>
        <p:spPr/>
        <p:txBody>
          <a:bodyPr/>
          <a:lstStyle/>
          <a:p>
            <a:fld id="{1307BB12-72D6-4417-8B8D-639CE0D3385D}"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4</a:t>
            </a:fld>
            <a:endParaRPr lang="en-US"/>
          </a:p>
        </p:txBody>
      </p:sp>
      <p:sp>
        <p:nvSpPr>
          <p:cNvPr id="7" name="Text Placeholder 6"/>
          <p:cNvSpPr>
            <a:spLocks noGrp="1"/>
          </p:cNvSpPr>
          <p:nvPr>
            <p:ph type="body" sz="quarter" idx="13"/>
          </p:nvPr>
        </p:nvSpPr>
        <p:spPr/>
        <p:txBody>
          <a:bodyPr/>
          <a:lstStyle/>
          <a:p>
            <a:r>
              <a:rPr lang="en-US" dirty="0" smtClean="0"/>
              <a:t>Elevation from Lidar and displayed as </a:t>
            </a:r>
            <a:r>
              <a:rPr lang="en-US" dirty="0" err="1" smtClean="0"/>
              <a:t>hillshade</a:t>
            </a:r>
            <a:r>
              <a:rPr lang="en-US" dirty="0" smtClean="0"/>
              <a:t>. </a:t>
            </a:r>
            <a:r>
              <a:rPr lang="en-US" dirty="0" err="1" smtClean="0"/>
              <a:t>Hillshade</a:t>
            </a:r>
            <a:r>
              <a:rPr lang="en-US" dirty="0" smtClean="0"/>
              <a:t> is a grayscale view of terrain that considers the sun’s relative position.  </a:t>
            </a:r>
          </a:p>
          <a:p>
            <a:r>
              <a:rPr lang="en-US" dirty="0" smtClean="0"/>
              <a:t>More information on the CT </a:t>
            </a:r>
            <a:r>
              <a:rPr lang="en-US" dirty="0"/>
              <a:t>ECO website </a:t>
            </a:r>
            <a:r>
              <a:rPr lang="en-US" sz="1400" dirty="0">
                <a:hlinkClick r:id="rId3"/>
              </a:rPr>
              <a:t>http://</a:t>
            </a:r>
            <a:r>
              <a:rPr lang="en-US" sz="1400" dirty="0" smtClean="0">
                <a:hlinkClick r:id="rId3"/>
              </a:rPr>
              <a:t>cteco.uconn.edu/data/lidar/</a:t>
            </a:r>
            <a:r>
              <a:rPr lang="en-US" sz="1400" dirty="0" smtClean="0"/>
              <a:t> </a:t>
            </a:r>
            <a:endParaRPr lang="en-US" sz="1400" dirty="0"/>
          </a:p>
        </p:txBody>
      </p:sp>
      <p:sp>
        <p:nvSpPr>
          <p:cNvPr id="8" name="Picture Placeholder 7"/>
          <p:cNvSpPr>
            <a:spLocks noGrp="1"/>
          </p:cNvSpPr>
          <p:nvPr>
            <p:ph type="pic" sz="quarter" idx="14"/>
          </p:nvPr>
        </p:nvSpPr>
        <p:spPr/>
      </p:sp>
    </p:spTree>
    <p:extLst>
      <p:ext uri="{BB962C8B-B14F-4D97-AF65-F5344CB8AC3E}">
        <p14:creationId xmlns:p14="http://schemas.microsoft.com/office/powerpoint/2010/main" val="294766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Boundaries</a:t>
            </a:r>
            <a:r>
              <a:rPr lang="en-US" dirty="0" smtClean="0"/>
              <a:t> &amp; Streets</a:t>
            </a:r>
            <a:endParaRPr lang="en-US" dirty="0"/>
          </a:p>
        </p:txBody>
      </p:sp>
      <p:sp>
        <p:nvSpPr>
          <p:cNvPr id="4" name="Date Placeholder 3"/>
          <p:cNvSpPr>
            <a:spLocks noGrp="1"/>
          </p:cNvSpPr>
          <p:nvPr>
            <p:ph type="dt" sz="half" idx="10"/>
          </p:nvPr>
        </p:nvSpPr>
        <p:spPr/>
        <p:txBody>
          <a:bodyPr/>
          <a:lstStyle/>
          <a:p>
            <a:fld id="{2CEAA886-7D3B-4C03-B1BF-DAF7B87A440A}"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5</a:t>
            </a:fld>
            <a:endParaRPr lang="en-US"/>
          </a:p>
        </p:txBody>
      </p:sp>
      <p:sp>
        <p:nvSpPr>
          <p:cNvPr id="7" name="Text Placeholder 6"/>
          <p:cNvSpPr>
            <a:spLocks noGrp="1"/>
          </p:cNvSpPr>
          <p:nvPr>
            <p:ph type="body" sz="quarter" idx="13"/>
          </p:nvPr>
        </p:nvSpPr>
        <p:spPr/>
        <p:txBody>
          <a:bodyPr/>
          <a:lstStyle/>
          <a:p>
            <a:r>
              <a:rPr lang="en-US" dirty="0" smtClean="0"/>
              <a:t>Base map information including airport, railroad, waterbody, watercourse and town boundary information. </a:t>
            </a:r>
          </a:p>
          <a:p>
            <a:r>
              <a:rPr lang="en-US" dirty="0" smtClean="0"/>
              <a:t>Based on the most recently published 1:24,000-scale U.S. Geological Survey topographic quadrangle maps. </a:t>
            </a:r>
            <a:endParaRPr lang="en-US" dirty="0" smtClean="0"/>
          </a:p>
          <a:p>
            <a:r>
              <a:rPr lang="en-US" dirty="0" smtClean="0"/>
              <a:t>More information on </a:t>
            </a:r>
            <a:r>
              <a:rPr lang="en-US" sz="1400" dirty="0" smtClean="0">
                <a:hlinkClick r:id="rId3"/>
              </a:rPr>
              <a:t>http://cteco.uconn.edu</a:t>
            </a:r>
            <a:r>
              <a:rPr lang="en-US" dirty="0" smtClean="0"/>
              <a:t>. </a:t>
            </a:r>
            <a:endParaRPr lang="en-US" dirty="0"/>
          </a:p>
        </p:txBody>
      </p:sp>
      <p:sp>
        <p:nvSpPr>
          <p:cNvPr id="8" name="Picture Placeholder 7"/>
          <p:cNvSpPr>
            <a:spLocks noGrp="1"/>
          </p:cNvSpPr>
          <p:nvPr>
            <p:ph type="pic" sz="quarter" idx="14"/>
          </p:nvPr>
        </p:nvSpPr>
        <p:spPr/>
      </p:sp>
    </p:spTree>
    <p:extLst>
      <p:ext uri="{BB962C8B-B14F-4D97-AF65-F5344CB8AC3E}">
        <p14:creationId xmlns:p14="http://schemas.microsoft.com/office/powerpoint/2010/main" val="104262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Hydric Soils</a:t>
            </a:r>
            <a:endParaRPr lang="en-US" dirty="0"/>
          </a:p>
        </p:txBody>
      </p:sp>
      <p:sp>
        <p:nvSpPr>
          <p:cNvPr id="4" name="Date Placeholder 3"/>
          <p:cNvSpPr>
            <a:spLocks noGrp="1"/>
          </p:cNvSpPr>
          <p:nvPr>
            <p:ph type="dt" sz="half" idx="10"/>
          </p:nvPr>
        </p:nvSpPr>
        <p:spPr/>
        <p:txBody>
          <a:bodyPr/>
          <a:lstStyle/>
          <a:p>
            <a:fld id="{1307BB12-72D6-4417-8B8D-639CE0D3385D}"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6</a:t>
            </a:fld>
            <a:endParaRPr lang="en-US"/>
          </a:p>
        </p:txBody>
      </p:sp>
      <p:sp>
        <p:nvSpPr>
          <p:cNvPr id="7" name="Text Placeholder 6"/>
          <p:cNvSpPr>
            <a:spLocks noGrp="1"/>
          </p:cNvSpPr>
          <p:nvPr>
            <p:ph type="body" sz="quarter" idx="13"/>
          </p:nvPr>
        </p:nvSpPr>
        <p:spPr/>
        <p:txBody>
          <a:bodyPr/>
          <a:lstStyle/>
          <a:p>
            <a:r>
              <a:rPr lang="en-US" dirty="0" smtClean="0"/>
              <a:t>Hydric soils are soils formed under conditions of saturation, flooding, or ponding long enough during the growing season to support the growth and reproduction of </a:t>
            </a:r>
            <a:r>
              <a:rPr lang="en-US" dirty="0" err="1" smtClean="0"/>
              <a:t>hydrophytic</a:t>
            </a:r>
            <a:r>
              <a:rPr lang="en-US" dirty="0" smtClean="0"/>
              <a:t> vegetation. </a:t>
            </a:r>
            <a:endParaRPr lang="en-US" dirty="0"/>
          </a:p>
          <a:p>
            <a:r>
              <a:rPr lang="en-US" dirty="0"/>
              <a:t>More information on the CT ECO website </a:t>
            </a:r>
            <a:r>
              <a:rPr lang="en-US" sz="1400" dirty="0">
                <a:hlinkClick r:id="rId3"/>
              </a:rPr>
              <a:t>http://</a:t>
            </a:r>
            <a:r>
              <a:rPr lang="en-US" sz="1400" dirty="0" smtClean="0">
                <a:hlinkClick r:id="rId3"/>
              </a:rPr>
              <a:t>cteco.uconn.edu/guides</a:t>
            </a:r>
            <a:r>
              <a:rPr lang="en-US" sz="1400" dirty="0" smtClean="0"/>
              <a:t> </a:t>
            </a:r>
            <a:endParaRPr lang="en-US" sz="1400" dirty="0"/>
          </a:p>
          <a:p>
            <a:endParaRPr lang="en-US" dirty="0"/>
          </a:p>
        </p:txBody>
      </p:sp>
      <p:sp>
        <p:nvSpPr>
          <p:cNvPr id="8" name="Picture Placeholder 7"/>
          <p:cNvSpPr>
            <a:spLocks noGrp="1"/>
          </p:cNvSpPr>
          <p:nvPr>
            <p:ph type="pic" sz="quarter" idx="14"/>
          </p:nvPr>
        </p:nvSpPr>
        <p:spPr/>
      </p:sp>
      <p:pic>
        <p:nvPicPr>
          <p:cNvPr id="3" name="Picture 2"/>
          <p:cNvPicPr>
            <a:picLocks noChangeAspect="1"/>
          </p:cNvPicPr>
          <p:nvPr/>
        </p:nvPicPr>
        <p:blipFill>
          <a:blip r:embed="rId4"/>
          <a:stretch>
            <a:fillRect/>
          </a:stretch>
        </p:blipFill>
        <p:spPr>
          <a:xfrm>
            <a:off x="5775731" y="2849352"/>
            <a:ext cx="1161905" cy="647619"/>
          </a:xfrm>
          <a:prstGeom prst="rect">
            <a:avLst/>
          </a:prstGeom>
        </p:spPr>
      </p:pic>
    </p:spTree>
    <p:extLst>
      <p:ext uri="{BB962C8B-B14F-4D97-AF65-F5344CB8AC3E}">
        <p14:creationId xmlns:p14="http://schemas.microsoft.com/office/powerpoint/2010/main" val="2785956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Farmland</a:t>
            </a:r>
            <a:r>
              <a:rPr lang="en-US" dirty="0" smtClean="0"/>
              <a:t> </a:t>
            </a:r>
            <a:r>
              <a:rPr lang="en-US" dirty="0" smtClean="0"/>
              <a:t>Soils</a:t>
            </a:r>
            <a:endParaRPr lang="en-US" dirty="0"/>
          </a:p>
        </p:txBody>
      </p:sp>
      <p:sp>
        <p:nvSpPr>
          <p:cNvPr id="4" name="Date Placeholder 3"/>
          <p:cNvSpPr>
            <a:spLocks noGrp="1"/>
          </p:cNvSpPr>
          <p:nvPr>
            <p:ph type="dt" sz="half" idx="10"/>
          </p:nvPr>
        </p:nvSpPr>
        <p:spPr/>
        <p:txBody>
          <a:bodyPr/>
          <a:lstStyle/>
          <a:p>
            <a:fld id="{1307BB12-72D6-4417-8B8D-639CE0D3385D}"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7</a:t>
            </a:fld>
            <a:endParaRPr lang="en-US"/>
          </a:p>
        </p:txBody>
      </p:sp>
      <p:sp>
        <p:nvSpPr>
          <p:cNvPr id="7" name="Text Placeholder 6"/>
          <p:cNvSpPr>
            <a:spLocks noGrp="1"/>
          </p:cNvSpPr>
          <p:nvPr>
            <p:ph type="body" sz="quarter" idx="13"/>
          </p:nvPr>
        </p:nvSpPr>
        <p:spPr/>
        <p:txBody>
          <a:bodyPr/>
          <a:lstStyle/>
          <a:p>
            <a:r>
              <a:rPr lang="en-US" dirty="0"/>
              <a:t>Farmland Soils includes land that is defined as prime, unique, or farmland of statewide or local </a:t>
            </a:r>
            <a:r>
              <a:rPr lang="en-US" dirty="0" smtClean="0"/>
              <a:t>importance. It </a:t>
            </a:r>
            <a:r>
              <a:rPr lang="en-US" dirty="0"/>
              <a:t>identifies the location and extent of the most suitable land for producing food, feed, fiber, forage, and oilseed </a:t>
            </a:r>
            <a:r>
              <a:rPr lang="en-US" dirty="0" smtClean="0"/>
              <a:t>crops.</a:t>
            </a:r>
          </a:p>
          <a:p>
            <a:r>
              <a:rPr lang="en-US" dirty="0" smtClean="0"/>
              <a:t>More </a:t>
            </a:r>
            <a:r>
              <a:rPr lang="en-US" dirty="0"/>
              <a:t>information on the CT ECO website </a:t>
            </a:r>
            <a:r>
              <a:rPr lang="en-US" sz="1400" dirty="0">
                <a:hlinkClick r:id="rId3"/>
              </a:rPr>
              <a:t>http://cteco.uconn.edu/data/lidar</a:t>
            </a:r>
            <a:r>
              <a:rPr lang="en-US" sz="1400" dirty="0" smtClean="0">
                <a:hlinkClick r:id="rId3"/>
              </a:rPr>
              <a:t>/</a:t>
            </a:r>
            <a:r>
              <a:rPr lang="en-US" sz="1400" dirty="0" smtClean="0"/>
              <a:t> </a:t>
            </a:r>
            <a:endParaRPr lang="en-US" sz="1400" dirty="0"/>
          </a:p>
          <a:p>
            <a:endParaRPr lang="en-US" dirty="0"/>
          </a:p>
        </p:txBody>
      </p:sp>
      <p:sp>
        <p:nvSpPr>
          <p:cNvPr id="8" name="Picture Placeholder 7"/>
          <p:cNvSpPr>
            <a:spLocks noGrp="1"/>
          </p:cNvSpPr>
          <p:nvPr>
            <p:ph type="pic" sz="quarter" idx="14"/>
          </p:nvPr>
        </p:nvSpPr>
        <p:spPr/>
      </p:sp>
      <p:pic>
        <p:nvPicPr>
          <p:cNvPr id="9" name="Picture 8"/>
          <p:cNvPicPr>
            <a:picLocks noChangeAspect="1"/>
          </p:cNvPicPr>
          <p:nvPr/>
        </p:nvPicPr>
        <p:blipFill>
          <a:blip r:embed="rId4"/>
          <a:stretch>
            <a:fillRect/>
          </a:stretch>
        </p:blipFill>
        <p:spPr>
          <a:xfrm>
            <a:off x="6319157" y="3145559"/>
            <a:ext cx="1190419" cy="621860"/>
          </a:xfrm>
          <a:prstGeom prst="rect">
            <a:avLst/>
          </a:prstGeom>
        </p:spPr>
      </p:pic>
    </p:spTree>
    <p:extLst>
      <p:ext uri="{BB962C8B-B14F-4D97-AF65-F5344CB8AC3E}">
        <p14:creationId xmlns:p14="http://schemas.microsoft.com/office/powerpoint/2010/main" val="1035812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Open Space</a:t>
            </a:r>
            <a:endParaRPr lang="en-US" dirty="0"/>
          </a:p>
        </p:txBody>
      </p:sp>
      <p:sp>
        <p:nvSpPr>
          <p:cNvPr id="4" name="Date Placeholder 3"/>
          <p:cNvSpPr>
            <a:spLocks noGrp="1"/>
          </p:cNvSpPr>
          <p:nvPr>
            <p:ph type="dt" sz="half" idx="10"/>
          </p:nvPr>
        </p:nvSpPr>
        <p:spPr/>
        <p:txBody>
          <a:bodyPr/>
          <a:lstStyle/>
          <a:p>
            <a:fld id="{1307BB12-72D6-4417-8B8D-639CE0D3385D}"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8</a:t>
            </a:fld>
            <a:endParaRPr lang="en-US"/>
          </a:p>
        </p:txBody>
      </p:sp>
      <p:sp>
        <p:nvSpPr>
          <p:cNvPr id="7" name="Text Placeholder 6"/>
          <p:cNvSpPr>
            <a:spLocks noGrp="1"/>
          </p:cNvSpPr>
          <p:nvPr>
            <p:ph type="body" sz="quarter" idx="13"/>
          </p:nvPr>
        </p:nvSpPr>
        <p:spPr/>
        <p:txBody>
          <a:bodyPr>
            <a:normAutofit fontScale="77500" lnSpcReduction="20000"/>
          </a:bodyPr>
          <a:lstStyle/>
          <a:p>
            <a:r>
              <a:rPr lang="en-US" dirty="0"/>
              <a:t>Protected Open Space in an inventory of open space as defined by the </a:t>
            </a:r>
            <a:r>
              <a:rPr lang="en-US" dirty="0" smtClean="0"/>
              <a:t> </a:t>
            </a:r>
            <a:r>
              <a:rPr lang="en-US" dirty="0"/>
              <a:t>Department of Environmental Protection Protected Open Space Mapping (POSM) project. </a:t>
            </a:r>
            <a:r>
              <a:rPr lang="en-US" dirty="0" smtClean="0"/>
              <a:t>These include: land </a:t>
            </a:r>
            <a:r>
              <a:rPr lang="en-US" dirty="0"/>
              <a:t>or interest in land acquired for the protection of natural features of the state's landscape or essential habitat for endangered or threatened species; </a:t>
            </a:r>
            <a:r>
              <a:rPr lang="en-US" dirty="0" smtClean="0"/>
              <a:t>and land </a:t>
            </a:r>
            <a:r>
              <a:rPr lang="en-US" dirty="0"/>
              <a:t>or an interest in land acquired to support and sustain non-facility-based outdoor recreation, forestry and fishery activities, or other wildlife or natural resource conservation or preservation activities.</a:t>
            </a:r>
          </a:p>
          <a:p>
            <a:r>
              <a:rPr lang="en-US" dirty="0"/>
              <a:t>Data is not included for every town in Connecticut because information is collected by </a:t>
            </a:r>
            <a:r>
              <a:rPr lang="en-US" dirty="0" smtClean="0"/>
              <a:t>DEEP </a:t>
            </a:r>
            <a:r>
              <a:rPr lang="en-US" dirty="0"/>
              <a:t>from individual towns on an ongoing basis.</a:t>
            </a:r>
          </a:p>
          <a:p>
            <a:r>
              <a:rPr lang="en-US" dirty="0" smtClean="0"/>
              <a:t>More </a:t>
            </a:r>
            <a:r>
              <a:rPr lang="en-US" dirty="0"/>
              <a:t>information on the CT ECO website </a:t>
            </a:r>
            <a:r>
              <a:rPr lang="en-US" sz="1400" dirty="0">
                <a:hlinkClick r:id="rId3"/>
              </a:rPr>
              <a:t>http://</a:t>
            </a:r>
            <a:r>
              <a:rPr lang="en-US" sz="1400" dirty="0" smtClean="0">
                <a:hlinkClick r:id="rId3"/>
              </a:rPr>
              <a:t>cteco.uconn.edu/guides</a:t>
            </a:r>
            <a:endParaRPr lang="en-US" sz="1400" dirty="0" smtClean="0"/>
          </a:p>
          <a:p>
            <a:endParaRPr lang="en-US" sz="1400" dirty="0"/>
          </a:p>
          <a:p>
            <a:endParaRPr lang="en-US" dirty="0"/>
          </a:p>
        </p:txBody>
      </p:sp>
      <p:sp>
        <p:nvSpPr>
          <p:cNvPr id="8" name="Picture Placeholder 7"/>
          <p:cNvSpPr>
            <a:spLocks noGrp="1"/>
          </p:cNvSpPr>
          <p:nvPr>
            <p:ph type="pic" sz="quarter" idx="14"/>
          </p:nvPr>
        </p:nvSpPr>
        <p:spPr/>
      </p:sp>
      <p:pic>
        <p:nvPicPr>
          <p:cNvPr id="2" name="Picture 1"/>
          <p:cNvPicPr>
            <a:picLocks noChangeAspect="1"/>
          </p:cNvPicPr>
          <p:nvPr/>
        </p:nvPicPr>
        <p:blipFill>
          <a:blip r:embed="rId4"/>
          <a:stretch>
            <a:fillRect/>
          </a:stretch>
        </p:blipFill>
        <p:spPr>
          <a:xfrm>
            <a:off x="6087418" y="3019696"/>
            <a:ext cx="1386960" cy="1082134"/>
          </a:xfrm>
          <a:prstGeom prst="rect">
            <a:avLst/>
          </a:prstGeom>
        </p:spPr>
      </p:pic>
    </p:spTree>
    <p:extLst>
      <p:ext uri="{BB962C8B-B14F-4D97-AF65-F5344CB8AC3E}">
        <p14:creationId xmlns:p14="http://schemas.microsoft.com/office/powerpoint/2010/main" val="97553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4354" y="535520"/>
            <a:ext cx="4656122" cy="944938"/>
          </a:xfrm>
        </p:spPr>
        <p:txBody>
          <a:bodyPr>
            <a:normAutofit fontScale="90000"/>
          </a:bodyPr>
          <a:lstStyle/>
          <a:p>
            <a:r>
              <a:rPr lang="en-US" dirty="0" smtClean="0"/>
              <a:t>Critical Habitat &amp; Natural Diversity DB Areas</a:t>
            </a:r>
            <a:endParaRPr lang="en-US" dirty="0"/>
          </a:p>
        </p:txBody>
      </p:sp>
      <p:sp>
        <p:nvSpPr>
          <p:cNvPr id="4" name="Date Placeholder 3"/>
          <p:cNvSpPr>
            <a:spLocks noGrp="1"/>
          </p:cNvSpPr>
          <p:nvPr>
            <p:ph type="dt" sz="half" idx="10"/>
          </p:nvPr>
        </p:nvSpPr>
        <p:spPr/>
        <p:txBody>
          <a:bodyPr/>
          <a:lstStyle/>
          <a:p>
            <a:fld id="{1307BB12-72D6-4417-8B8D-639CE0D3385D}" type="datetime1">
              <a:rPr lang="en-US" smtClean="0"/>
              <a:t>7/20/2017</a:t>
            </a:fld>
            <a:endParaRPr lang="en-US"/>
          </a:p>
        </p:txBody>
      </p:sp>
      <p:sp>
        <p:nvSpPr>
          <p:cNvPr id="5" name="Slide Number Placeholder 4"/>
          <p:cNvSpPr>
            <a:spLocks noGrp="1"/>
          </p:cNvSpPr>
          <p:nvPr>
            <p:ph type="sldNum" sz="quarter" idx="12"/>
          </p:nvPr>
        </p:nvSpPr>
        <p:spPr/>
        <p:txBody>
          <a:bodyPr/>
          <a:lstStyle/>
          <a:p>
            <a:fld id="{C0A52F08-F884-4844-B78F-FEA4923FE2B6}" type="slidenum">
              <a:rPr lang="en-US" smtClean="0"/>
              <a:t>9</a:t>
            </a:fld>
            <a:endParaRPr lang="en-US"/>
          </a:p>
        </p:txBody>
      </p:sp>
      <p:sp>
        <p:nvSpPr>
          <p:cNvPr id="7" name="Text Placeholder 6"/>
          <p:cNvSpPr>
            <a:spLocks noGrp="1"/>
          </p:cNvSpPr>
          <p:nvPr>
            <p:ph type="body" sz="quarter" idx="13"/>
          </p:nvPr>
        </p:nvSpPr>
        <p:spPr>
          <a:xfrm>
            <a:off x="535622" y="1545774"/>
            <a:ext cx="4654853" cy="1871757"/>
          </a:xfrm>
        </p:spPr>
        <p:txBody>
          <a:bodyPr>
            <a:normAutofit fontScale="92500"/>
          </a:bodyPr>
          <a:lstStyle/>
          <a:p>
            <a:r>
              <a:rPr lang="en-US" dirty="0" smtClean="0"/>
              <a:t>Critical Habitat from the CT Dept. of Energy and Environmental Protection.  More information in the CT ECO </a:t>
            </a:r>
            <a:r>
              <a:rPr lang="en-US" dirty="0"/>
              <a:t>Data Guide </a:t>
            </a:r>
            <a:r>
              <a:rPr lang="en-US" sz="1200" dirty="0">
                <a:hlinkClick r:id="rId3"/>
              </a:rPr>
              <a:t>http://</a:t>
            </a:r>
            <a:r>
              <a:rPr lang="en-US" sz="1200" dirty="0" smtClean="0">
                <a:hlinkClick r:id="rId3"/>
              </a:rPr>
              <a:t>cteco.uconn.edu/guides/Critical_Habitat.htm</a:t>
            </a:r>
            <a:r>
              <a:rPr lang="en-US" dirty="0" smtClean="0"/>
              <a:t>.  </a:t>
            </a:r>
            <a:endParaRPr lang="en-US" dirty="0"/>
          </a:p>
          <a:p>
            <a:r>
              <a:rPr lang="en-US" dirty="0" smtClean="0"/>
              <a:t>Natural Diversity Database from </a:t>
            </a:r>
            <a:r>
              <a:rPr lang="en-US" dirty="0"/>
              <a:t>the CT Dept. of Energy and Environmental Protection.  More information in the CT ECO Data Guide </a:t>
            </a:r>
            <a:r>
              <a:rPr lang="en-US" sz="1300" dirty="0" smtClean="0">
                <a:hlinkClick r:id="rId4"/>
              </a:rPr>
              <a:t>http</a:t>
            </a:r>
            <a:r>
              <a:rPr lang="en-US" sz="1300" dirty="0">
                <a:hlinkClick r:id="rId4"/>
              </a:rPr>
              <a:t>://</a:t>
            </a:r>
            <a:r>
              <a:rPr lang="en-US" sz="1300" dirty="0" smtClean="0">
                <a:hlinkClick r:id="rId4"/>
              </a:rPr>
              <a:t>cteco.uconn.edu/guides/Natural_Diversity_Database.htm</a:t>
            </a:r>
            <a:r>
              <a:rPr lang="en-US" sz="1300" dirty="0" smtClean="0"/>
              <a:t> </a:t>
            </a:r>
          </a:p>
          <a:p>
            <a:endParaRPr lang="en-US" dirty="0"/>
          </a:p>
        </p:txBody>
      </p:sp>
      <p:pic>
        <p:nvPicPr>
          <p:cNvPr id="13" name="Picture 12"/>
          <p:cNvPicPr>
            <a:picLocks noChangeAspect="1"/>
          </p:cNvPicPr>
          <p:nvPr/>
        </p:nvPicPr>
        <p:blipFill>
          <a:blip r:embed="rId5"/>
          <a:stretch>
            <a:fillRect/>
          </a:stretch>
        </p:blipFill>
        <p:spPr>
          <a:xfrm>
            <a:off x="5386418" y="535520"/>
            <a:ext cx="2188420" cy="4130423"/>
          </a:xfrm>
          <a:prstGeom prst="rect">
            <a:avLst/>
          </a:prstGeom>
        </p:spPr>
      </p:pic>
      <p:pic>
        <p:nvPicPr>
          <p:cNvPr id="14" name="Picture 13"/>
          <p:cNvPicPr>
            <a:picLocks noChangeAspect="1"/>
          </p:cNvPicPr>
          <p:nvPr/>
        </p:nvPicPr>
        <p:blipFill rotWithShape="1">
          <a:blip r:embed="rId6"/>
          <a:srcRect b="83796"/>
          <a:stretch/>
        </p:blipFill>
        <p:spPr>
          <a:xfrm>
            <a:off x="5386418" y="4737097"/>
            <a:ext cx="2188420" cy="319623"/>
          </a:xfrm>
          <a:prstGeom prst="rect">
            <a:avLst/>
          </a:prstGeom>
        </p:spPr>
      </p:pic>
    </p:spTree>
    <p:extLst>
      <p:ext uri="{BB962C8B-B14F-4D97-AF65-F5344CB8AC3E}">
        <p14:creationId xmlns:p14="http://schemas.microsoft.com/office/powerpoint/2010/main" val="1919115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3169</TotalTime>
  <Words>1347</Words>
  <Application>Microsoft Office PowerPoint</Application>
  <PresentationFormat>Custom</PresentationFormat>
  <Paragraphs>144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Demi Cond</vt:lpstr>
      <vt:lpstr>Franklin Gothic Medium</vt:lpstr>
      <vt:lpstr>Office Theme</vt:lpstr>
      <vt:lpstr>Mapbook of xxxx Town, CT</vt:lpstr>
      <vt:lpstr>Index</vt:lpstr>
      <vt:lpstr>2016 Spring Aerial Imagery</vt:lpstr>
      <vt:lpstr>Hillshade</vt:lpstr>
      <vt:lpstr>Boundaries &amp; Streets</vt:lpstr>
      <vt:lpstr>Hydric Soils</vt:lpstr>
      <vt:lpstr>Farmland Soils</vt:lpstr>
      <vt:lpstr>Open Space</vt:lpstr>
      <vt:lpstr>Critical Habitat &amp; Natural Diversity DB Areas</vt:lpstr>
      <vt:lpstr>Water Resources</vt:lpstr>
      <vt:lpstr>Water Quality</vt:lpstr>
    </vt:vector>
  </TitlesOfParts>
  <Company>University of Connecticut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Emily</dc:creator>
  <cp:lastModifiedBy>Chadwick, Cary</cp:lastModifiedBy>
  <cp:revision>64</cp:revision>
  <cp:lastPrinted>2017-07-06T15:33:09Z</cp:lastPrinted>
  <dcterms:created xsi:type="dcterms:W3CDTF">2017-06-28T18:19:41Z</dcterms:created>
  <dcterms:modified xsi:type="dcterms:W3CDTF">2017-07-20T16:38:51Z</dcterms:modified>
</cp:coreProperties>
</file>